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0" r:id="rId4"/>
    <p:sldMasterId id="214748366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</p:sldIdLst>
  <p:sldSz cy="5143500" cx="9144000"/>
  <p:notesSz cx="6858000" cy="9144000"/>
  <p:embeddedFontLst>
    <p:embeddedFont>
      <p:font typeface="Helvetica Neue"/>
      <p:regular r:id="rId28"/>
      <p:bold r:id="rId29"/>
      <p:italic r:id="rId30"/>
      <p:boldItalic r:id="rId3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8" Type="http://schemas.openxmlformats.org/officeDocument/2006/relationships/font" Target="fonts/HelveticaNeue-regular.fntdata"/><Relationship Id="rId27" Type="http://schemas.openxmlformats.org/officeDocument/2006/relationships/slide" Target="slides/slide21.xml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HelveticaNeue-bold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HelveticaNeue-boldItalic.fntdata"/><Relationship Id="rId30" Type="http://schemas.openxmlformats.org/officeDocument/2006/relationships/font" Target="fonts/HelveticaNeue-italic.fntdata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g3317e2abd16_2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" name="Google Shape;59;g3317e2abd16_2_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317e2abd16_2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" name="Google Shape;69;g3317e2abd16_2_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g3317e2abd16_2_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" name="Google Shape;76;g3317e2abd16_2_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g3317e2abd16_2_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g3317e2abd16_2_35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3317e2abd16_2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8" name="Google Shape;88;g3317e2abd16_2_4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317e2abd16_2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" name="Google Shape;95;g3317e2abd16_2_46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g3317e2abd16_2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" name="Google Shape;103;g3317e2abd16_2_5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317e2abd16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g3317e2abd16_2_63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3317e2abd16_2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g3317e2abd16_2_71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g3317e2abd16_2_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" name="Google Shape;132;g3317e2abd16_2_7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3317e2abd16_2_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" name="Google Shape;138;g3317e2abd16_2_8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3317e2abd16_2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g3317e2abd16_2_8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317e2abd16_2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g3317e2abd16_2_99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g3317e2abd16_2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g3317e2abd16_2_11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g3317e2abd16_2_1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g3317e2abd16_2_11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g3cdd6fde3d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6" name="Google Shape;186;g3cdd6fde3d5_0_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3317e2abd16_2_1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g3317e2abd16_2_12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3317e2abd16_2_1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0" name="Google Shape;200;g3317e2abd16_2_130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3317e2abd16_2_1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g3317e2abd16_2_137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g3c4e35adfd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g3c4e35adfd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g3317e2abd16_2_1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1" name="Google Shape;241;g3317e2abd16_2_154:notes"/>
          <p:cNvSpPr/>
          <p:nvPr>
            <p:ph idx="2" type="sldImg"/>
          </p:nvPr>
        </p:nvSpPr>
        <p:spPr>
          <a:xfrm>
            <a:off x="381188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title"/>
          </p:nvPr>
        </p:nvSpPr>
        <p:spPr>
          <a:xfrm>
            <a:off x="2792062" y="445862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  <a:defRPr b="1" i="0" sz="32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6" name="Google Shape;56;p14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1800"/>
              <a:buNone/>
              <a:defRPr/>
            </a:lvl1pPr>
            <a:lvl2pPr indent="-342900" lvl="1" marL="914400" algn="l">
              <a:spcBef>
                <a:spcPts val="1200"/>
              </a:spcBef>
              <a:spcAft>
                <a:spcPts val="0"/>
              </a:spcAft>
              <a:buSzPts val="1800"/>
              <a:buChar char="•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idx="1" type="body"/>
          </p:nvPr>
        </p:nvSpPr>
        <p:spPr>
          <a:xfrm>
            <a:off x="457200" y="1200150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  <a:defRPr b="1" i="0" sz="24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81000" lvl="1" marL="914400" marR="0" rtl="0" algn="l">
              <a:spcBef>
                <a:spcPts val="1200"/>
              </a:spcBef>
              <a:spcAft>
                <a:spcPts val="0"/>
              </a:spcAft>
              <a:buClr>
                <a:srgbClr val="CC0000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rgbClr val="CC0033"/>
              </a:buClr>
              <a:buSzPts val="2400"/>
              <a:buFont typeface="Arial"/>
              <a:buChar char="•"/>
              <a:defRPr b="1" i="0" sz="2400" u="none" cap="none" strike="noStrike">
                <a:solidFill>
                  <a:srgbClr val="00009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2" name="Google Shape;52;p13"/>
          <p:cNvSpPr txBox="1"/>
          <p:nvPr/>
        </p:nvSpPr>
        <p:spPr>
          <a:xfrm>
            <a:off x="1044771" y="371555"/>
            <a:ext cx="18466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A blue and black text&#10;&#10;Description automatically generated" id="53" name="Google Shape;53;p13"/>
          <p:cNvPicPr preferRelativeResize="0"/>
          <p:nvPr/>
        </p:nvPicPr>
        <p:blipFill rotWithShape="1">
          <a:blip r:embed="rId1">
            <a:alphaModFix/>
          </a:blip>
          <a:srcRect b="0" l="0" r="0" t="0"/>
          <a:stretch/>
        </p:blipFill>
        <p:spPr>
          <a:xfrm>
            <a:off x="285751" y="156920"/>
            <a:ext cx="1955822" cy="706269"/>
          </a:xfrm>
          <a:prstGeom prst="rect">
            <a:avLst/>
          </a:prstGeom>
          <a:noFill/>
          <a:ln>
            <a:noFill/>
          </a:ln>
        </p:spPr>
      </p:pic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3.png"/><Relationship Id="rId4" Type="http://schemas.openxmlformats.org/officeDocument/2006/relationships/image" Target="../media/image23.png"/><Relationship Id="rId5" Type="http://schemas.openxmlformats.org/officeDocument/2006/relationships/image" Target="../media/image11.png"/><Relationship Id="rId6" Type="http://schemas.openxmlformats.org/officeDocument/2006/relationships/image" Target="../media/image40.png"/><Relationship Id="rId7" Type="http://schemas.openxmlformats.org/officeDocument/2006/relationships/image" Target="../media/image7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cms-masterclass.web.cern.ch/introduction" TargetMode="External"/><Relationship Id="rId4" Type="http://schemas.openxmlformats.org/officeDocument/2006/relationships/image" Target="../media/image3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4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hyperlink" Target="https://cms-masterclass.web.cern.ch/detector" TargetMode="External"/><Relationship Id="rId4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5.png"/><Relationship Id="rId4" Type="http://schemas.openxmlformats.org/officeDocument/2006/relationships/hyperlink" Target="https://cerncourier.com/a/the-proton-laid-bare/" TargetMode="External"/><Relationship Id="rId5" Type="http://schemas.openxmlformats.org/officeDocument/2006/relationships/hyperlink" Target="https://www.quantamagazine.org/decades-long-quest-reveals-details-of-the-protons-inner-antimatter-20210224/" TargetMode="Externa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0.png"/><Relationship Id="rId4" Type="http://schemas.openxmlformats.org/officeDocument/2006/relationships/image" Target="../media/image6.png"/><Relationship Id="rId5" Type="http://schemas.openxmlformats.org/officeDocument/2006/relationships/image" Target="../media/image4.png"/><Relationship Id="rId6" Type="http://schemas.openxmlformats.org/officeDocument/2006/relationships/image" Target="../media/image26.png"/><Relationship Id="rId7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8.png"/><Relationship Id="rId4" Type="http://schemas.openxmlformats.org/officeDocument/2006/relationships/image" Target="../media/image9.png"/><Relationship Id="rId5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.png"/><Relationship Id="rId4" Type="http://schemas.openxmlformats.org/officeDocument/2006/relationships/image" Target="../media/image2.png"/><Relationship Id="rId5" Type="http://schemas.openxmlformats.org/officeDocument/2006/relationships/image" Target="../media/image10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2.png"/><Relationship Id="rId4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6.png"/><Relationship Id="rId4" Type="http://schemas.openxmlformats.org/officeDocument/2006/relationships/image" Target="../media/image39.png"/><Relationship Id="rId5" Type="http://schemas.openxmlformats.org/officeDocument/2006/relationships/image" Target="../media/image2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35.png"/><Relationship Id="rId5" Type="http://schemas.openxmlformats.org/officeDocument/2006/relationships/image" Target="../media/image27.png"/><Relationship Id="rId6" Type="http://schemas.openxmlformats.org/officeDocument/2006/relationships/image" Target="../media/image2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8.png"/><Relationship Id="rId4" Type="http://schemas.openxmlformats.org/officeDocument/2006/relationships/image" Target="../media/image3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7.png"/><Relationship Id="rId4" Type="http://schemas.openxmlformats.org/officeDocument/2006/relationships/image" Target="../media/image32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3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31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31.png"/><Relationship Id="rId4" Type="http://schemas.openxmlformats.org/officeDocument/2006/relationships/image" Target="../media/image42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hyperlink" Target="https://cern.ch/cms-cast2026" TargetMode="External"/><Relationship Id="rId4" Type="http://schemas.openxmlformats.org/officeDocument/2006/relationships/hyperlink" Target="https://cern.ch/cms-cast2026" TargetMode="Externa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5"/>
          <p:cNvSpPr txBox="1"/>
          <p:nvPr>
            <p:ph type="title"/>
          </p:nvPr>
        </p:nvSpPr>
        <p:spPr>
          <a:xfrm>
            <a:off x="2792427" y="271680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4000"/>
              <a:buFont typeface="Helvetica Neue"/>
              <a:buNone/>
            </a:pPr>
            <a:r>
              <a:rPr lang="en" sz="4000"/>
              <a:t>CMS WZH Masterclass</a:t>
            </a:r>
            <a:endParaRPr/>
          </a:p>
        </p:txBody>
      </p:sp>
      <p:pic>
        <p:nvPicPr>
          <p:cNvPr id="62" name="Google Shape;62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23429" y="1100469"/>
            <a:ext cx="2210467" cy="3450038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449783" y="1007919"/>
            <a:ext cx="3928037" cy="2701636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717381" y="3676621"/>
            <a:ext cx="2104228" cy="873887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1086775" y="4532452"/>
            <a:ext cx="5445908" cy="558529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5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009243" y="4526285"/>
            <a:ext cx="539542" cy="4709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2792062" y="28999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Helvetica Neue"/>
              <a:buNone/>
            </a:pPr>
            <a:r>
              <a:rPr lang="en" sz="2800"/>
              <a:t>LHC@CERN</a:t>
            </a:r>
            <a:endParaRPr/>
          </a:p>
        </p:txBody>
      </p:sp>
      <p:pic>
        <p:nvPicPr>
          <p:cNvPr descr="https://cms-masterclass.web.cern.ch/static/graphics/LHC.png" id="72" name="Google Shape;72;p16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7679" y="938988"/>
            <a:ext cx="6149341" cy="4157195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16"/>
          <p:cNvSpPr txBox="1"/>
          <p:nvPr/>
        </p:nvSpPr>
        <p:spPr>
          <a:xfrm>
            <a:off x="469475" y="939000"/>
            <a:ext cx="3603000" cy="16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~27 km circumference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~100 m underground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Protons circulate in opposite directions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Up to 14 TeV collision energy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7"/>
          <p:cNvSpPr txBox="1"/>
          <p:nvPr>
            <p:ph type="title"/>
          </p:nvPr>
        </p:nvSpPr>
        <p:spPr>
          <a:xfrm>
            <a:off x="2792062" y="28999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800"/>
              <a:buFont typeface="Helvetica Neue"/>
              <a:buNone/>
            </a:pPr>
            <a:r>
              <a:rPr lang="en" sz="2800"/>
              <a:t>The LHC and the new physics</a:t>
            </a:r>
            <a:endParaRPr/>
          </a:p>
        </p:txBody>
      </p:sp>
      <p:pic>
        <p:nvPicPr>
          <p:cNvPr id="79" name="Google Shape;79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22150" y="933100"/>
            <a:ext cx="6759201" cy="3939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2909454" y="363682"/>
            <a:ext cx="5777345" cy="4329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The Compact Muon Solenoid (CMS)</a:t>
            </a:r>
            <a:endParaRPr/>
          </a:p>
        </p:txBody>
      </p:sp>
      <p:pic>
        <p:nvPicPr>
          <p:cNvPr id="85" name="Google Shape;85;p18">
            <a:hlinkClick r:id="rId3"/>
          </p:cNvPr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33503" y="930041"/>
            <a:ext cx="6232663" cy="38888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9"/>
          <p:cNvSpPr txBox="1"/>
          <p:nvPr>
            <p:ph type="title"/>
          </p:nvPr>
        </p:nvSpPr>
        <p:spPr>
          <a:xfrm>
            <a:off x="2792062" y="310781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Protons collide inside CMS</a:t>
            </a:r>
            <a:endParaRPr/>
          </a:p>
        </p:txBody>
      </p:sp>
      <p:sp>
        <p:nvSpPr>
          <p:cNvPr id="91" name="Google Shape;91;p19"/>
          <p:cNvSpPr txBox="1"/>
          <p:nvPr>
            <p:ph idx="1" type="body"/>
          </p:nvPr>
        </p:nvSpPr>
        <p:spPr>
          <a:xfrm>
            <a:off x="306673" y="1065068"/>
            <a:ext cx="8451273" cy="33944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LHC accelerates protons to almost 7500 times the energy equivalent of their mass. The protons circulate in opposite directions and collide in the center of CMS.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But protons are not just particles: they are more like bags of quarks and gluons. When protons collide, all sorts of very short-lived particles can be made from all that energy. </a:t>
            </a:r>
            <a:endParaRPr sz="2200"/>
          </a:p>
        </p:txBody>
      </p:sp>
      <p:pic>
        <p:nvPicPr>
          <p:cNvPr id="92" name="Google Shape;92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818808" y="3241943"/>
            <a:ext cx="5035879" cy="19015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20"/>
          <p:cNvSpPr txBox="1"/>
          <p:nvPr>
            <p:ph type="title"/>
          </p:nvPr>
        </p:nvSpPr>
        <p:spPr>
          <a:xfrm>
            <a:off x="2792062" y="310781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What do the protons tell us?</a:t>
            </a:r>
            <a:endParaRPr/>
          </a:p>
        </p:txBody>
      </p:sp>
      <p:sp>
        <p:nvSpPr>
          <p:cNvPr id="98" name="Google Shape;98;p20"/>
          <p:cNvSpPr txBox="1"/>
          <p:nvPr>
            <p:ph idx="1" type="body"/>
          </p:nvPr>
        </p:nvSpPr>
        <p:spPr>
          <a:xfrm>
            <a:off x="367600" y="1188725"/>
            <a:ext cx="4765200" cy="3504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We learn from what proton collisions produce:</a:t>
            </a:r>
            <a:endParaRPr sz="2200"/>
          </a:p>
          <a:p>
            <a:pPr indent="-12700" lvl="0" marL="127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i="1" lang="en" sz="2200"/>
              <a:t>W bosons </a:t>
            </a:r>
            <a:r>
              <a:rPr lang="en" sz="2200"/>
              <a:t>give us clues to the proton structure…and they also present a mystery.</a:t>
            </a:r>
            <a:endParaRPr sz="2200"/>
          </a:p>
          <a:p>
            <a:pPr indent="-12700" lvl="0" marL="127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i="1" lang="en" sz="2200"/>
              <a:t>Z bosons </a:t>
            </a:r>
            <a:r>
              <a:rPr lang="en" sz="2200"/>
              <a:t>decay (sort of) like lighter particles but are also needed to sort out Higgs data.</a:t>
            </a:r>
            <a:endParaRPr sz="2200"/>
          </a:p>
          <a:p>
            <a:pPr indent="-12700" lvl="0" marL="12700" rtl="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i="1" lang="en" sz="2200"/>
              <a:t>Higgs bosons</a:t>
            </a:r>
            <a:r>
              <a:rPr lang="en" sz="2200"/>
              <a:t>, well, are Higgs bosons, the new kid on the block!</a:t>
            </a:r>
            <a:endParaRPr sz="2200"/>
          </a:p>
        </p:txBody>
      </p:sp>
      <p:pic>
        <p:nvPicPr>
          <p:cNvPr id="99" name="Google Shape;99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65611" y="1188720"/>
            <a:ext cx="2790893" cy="2953512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0"/>
          <p:cNvSpPr txBox="1"/>
          <p:nvPr/>
        </p:nvSpPr>
        <p:spPr>
          <a:xfrm>
            <a:off x="4965611" y="4224528"/>
            <a:ext cx="3721189" cy="6924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Artist’s image of a proton from CERN Courier.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Learn more here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and </a:t>
            </a:r>
            <a:r>
              <a:rPr lang="en" sz="1800" u="sng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even more here</a:t>
            </a:r>
            <a:r>
              <a:rPr lang="en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1"/>
          <p:cNvSpPr txBox="1"/>
          <p:nvPr>
            <p:ph type="title"/>
          </p:nvPr>
        </p:nvSpPr>
        <p:spPr>
          <a:xfrm>
            <a:off x="2792062" y="30038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One-lepton events</a:t>
            </a:r>
            <a:endParaRPr/>
          </a:p>
        </p:txBody>
      </p:sp>
      <p:sp>
        <p:nvSpPr>
          <p:cNvPr id="106" name="Google Shape;106;p21"/>
          <p:cNvSpPr txBox="1"/>
          <p:nvPr>
            <p:ph idx="1" type="body"/>
          </p:nvPr>
        </p:nvSpPr>
        <p:spPr>
          <a:xfrm>
            <a:off x="457200" y="1009825"/>
            <a:ext cx="44889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+ or – charged W boson enables radioactive decay by transforming neutrons into protons.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It decays into a neutrino and another lepton. Since CMS cannot detect the neutrino directly, we can call this a one-lepton event.</a:t>
            </a:r>
            <a:endParaRPr sz="2200"/>
          </a:p>
        </p:txBody>
      </p:sp>
      <p:pic>
        <p:nvPicPr>
          <p:cNvPr id="107" name="Google Shape;107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946075" y="1070277"/>
            <a:ext cx="2986735" cy="295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71294" y="4306713"/>
            <a:ext cx="1517177" cy="511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200" y="4246323"/>
            <a:ext cx="1475509" cy="5721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1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2815570" y="4306713"/>
            <a:ext cx="1173523" cy="4513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055860" y="4321400"/>
            <a:ext cx="1223205" cy="4219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2"/>
          <p:cNvSpPr txBox="1"/>
          <p:nvPr>
            <p:ph type="title"/>
          </p:nvPr>
        </p:nvSpPr>
        <p:spPr>
          <a:xfrm>
            <a:off x="2792062" y="30038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Two-lepton events</a:t>
            </a:r>
            <a:endParaRPr/>
          </a:p>
        </p:txBody>
      </p:sp>
      <p:sp>
        <p:nvSpPr>
          <p:cNvPr id="117" name="Google Shape;117;p22"/>
          <p:cNvSpPr txBox="1"/>
          <p:nvPr>
            <p:ph idx="1" type="body"/>
          </p:nvPr>
        </p:nvSpPr>
        <p:spPr>
          <a:xfrm>
            <a:off x="457200" y="1024775"/>
            <a:ext cx="4488900" cy="357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Z boson is a neutral cousin of the W. It enables the “weak neutral current”.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It decays into two leptons of the same type but opposite charge – electron and positron or muon and antimuon. It has other decay paths but we are not looking for these.</a:t>
            </a:r>
            <a:endParaRPr sz="2200"/>
          </a:p>
        </p:txBody>
      </p:sp>
      <p:pic>
        <p:nvPicPr>
          <p:cNvPr id="118" name="Google Shape;118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141024" y="1175627"/>
            <a:ext cx="2882950" cy="2930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1959135" y="4265682"/>
            <a:ext cx="185737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571996" y="4287101"/>
            <a:ext cx="1678781" cy="6429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title"/>
          </p:nvPr>
        </p:nvSpPr>
        <p:spPr>
          <a:xfrm>
            <a:off x="2792062" y="300389"/>
            <a:ext cx="5894738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Four-lepton events</a:t>
            </a:r>
            <a:endParaRPr/>
          </a:p>
        </p:txBody>
      </p:sp>
      <p:sp>
        <p:nvSpPr>
          <p:cNvPr id="126" name="Google Shape;126;p23"/>
          <p:cNvSpPr txBox="1"/>
          <p:nvPr>
            <p:ph idx="1" type="body"/>
          </p:nvPr>
        </p:nvSpPr>
        <p:spPr>
          <a:xfrm>
            <a:off x="457200" y="948650"/>
            <a:ext cx="4488900" cy="3645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The Higgs boson is an expression of the field that gives other particles mass.</a:t>
            </a:r>
            <a:endParaRPr sz="2200"/>
          </a:p>
          <a:p>
            <a:pPr indent="-12700" lvl="0" marL="12700" rtl="0" algn="l">
              <a:spcBef>
                <a:spcPts val="120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200"/>
              <a:t>One decay mode of the Higgs is into two Z bosons, which themselves promptly decay.  Thus we can get 2 muons and 2 electrons </a:t>
            </a:r>
            <a:r>
              <a:rPr i="1" lang="en" sz="2200"/>
              <a:t>or</a:t>
            </a:r>
            <a:r>
              <a:rPr lang="en" sz="2200"/>
              <a:t> 4 muons </a:t>
            </a:r>
            <a:r>
              <a:rPr i="1" lang="en" sz="2200"/>
              <a:t>or</a:t>
            </a:r>
            <a:r>
              <a:rPr lang="en" sz="2200"/>
              <a:t> 4 electrons. </a:t>
            </a:r>
            <a:endParaRPr sz="2200"/>
          </a:p>
        </p:txBody>
      </p:sp>
      <p:pic>
        <p:nvPicPr>
          <p:cNvPr id="127" name="Google Shape;127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772972" y="4136245"/>
            <a:ext cx="1857375" cy="685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23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55821" y="4157663"/>
            <a:ext cx="1678781" cy="6429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9" name="Google Shape;129;p23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946075" y="1097600"/>
            <a:ext cx="2818018" cy="303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4"/>
          <p:cNvSpPr txBox="1"/>
          <p:nvPr>
            <p:ph type="title"/>
          </p:nvPr>
        </p:nvSpPr>
        <p:spPr>
          <a:xfrm>
            <a:off x="2792062" y="300389"/>
            <a:ext cx="58947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Decay summary</a:t>
            </a:r>
            <a:endParaRPr/>
          </a:p>
        </p:txBody>
      </p:sp>
      <p:pic>
        <p:nvPicPr>
          <p:cNvPr id="135" name="Google Shape;135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75279" y="912556"/>
            <a:ext cx="6174590" cy="39914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25"/>
          <p:cNvSpPr txBox="1"/>
          <p:nvPr>
            <p:ph type="title"/>
          </p:nvPr>
        </p:nvSpPr>
        <p:spPr>
          <a:xfrm>
            <a:off x="2792062" y="279608"/>
            <a:ext cx="5825465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iSpy event display for CMS</a:t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421700" y="865275"/>
            <a:ext cx="5245951" cy="4161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" name="Google Shape;142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20051" y="938674"/>
            <a:ext cx="2171549" cy="1733665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25"/>
          <p:cNvSpPr txBox="1"/>
          <p:nvPr/>
        </p:nvSpPr>
        <p:spPr>
          <a:xfrm>
            <a:off x="6820125" y="3416775"/>
            <a:ext cx="2274000" cy="1609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rgbClr val="000099"/>
                </a:solidFill>
                <a:latin typeface="Calibri"/>
                <a:ea typeface="Calibri"/>
                <a:cs typeface="Calibri"/>
                <a:sym typeface="Calibri"/>
              </a:rPr>
              <a:t>We only see missing Et if we find it in the right-side menu under Physics and choose the “show” checkbox. </a:t>
            </a:r>
            <a:endParaRPr sz="1800">
              <a:solidFill>
                <a:srgbClr val="0000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44" name="Google Shape;144;p25"/>
          <p:cNvCxnSpPr/>
          <p:nvPr/>
        </p:nvCxnSpPr>
        <p:spPr>
          <a:xfrm rot="10800000">
            <a:off x="7905825" y="2738289"/>
            <a:ext cx="0" cy="744300"/>
          </a:xfrm>
          <a:prstGeom prst="straightConnector1">
            <a:avLst/>
          </a:prstGeom>
          <a:noFill/>
          <a:ln cap="flat" cmpd="sng" w="38100">
            <a:solidFill>
              <a:srgbClr val="0B5394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26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50" name="Google Shape;150;p26"/>
          <p:cNvSpPr txBox="1"/>
          <p:nvPr>
            <p:ph idx="1" type="body"/>
          </p:nvPr>
        </p:nvSpPr>
        <p:spPr>
          <a:xfrm>
            <a:off x="551025" y="1119983"/>
            <a:ext cx="8229600" cy="3394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Which flavors of leptons? What else do you see?</a:t>
            </a:r>
            <a:endParaRPr/>
          </a:p>
        </p:txBody>
      </p:sp>
      <p:pic>
        <p:nvPicPr>
          <p:cNvPr id="151" name="Google Shape;151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49590" y="1980752"/>
            <a:ext cx="3100636" cy="24281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6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702229" y="1980753"/>
            <a:ext cx="3077272" cy="2428160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26"/>
          <p:cNvSpPr txBox="1"/>
          <p:nvPr/>
        </p:nvSpPr>
        <p:spPr>
          <a:xfrm>
            <a:off x="484632" y="4514450"/>
            <a:ext cx="3090672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Note Tracks (reco) turned OFF.</a:t>
            </a:r>
            <a:endParaRPr/>
          </a:p>
        </p:txBody>
      </p:sp>
      <p:cxnSp>
        <p:nvCxnSpPr>
          <p:cNvPr id="154" name="Google Shape;154;p26"/>
          <p:cNvCxnSpPr/>
          <p:nvPr/>
        </p:nvCxnSpPr>
        <p:spPr>
          <a:xfrm>
            <a:off x="3550213" y="4713474"/>
            <a:ext cx="297300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id="155" name="Google Shape;155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3817175" y="4192374"/>
            <a:ext cx="1191041" cy="921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27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61" name="Google Shape;161;p27"/>
          <p:cNvSpPr txBox="1"/>
          <p:nvPr>
            <p:ph idx="1" type="body"/>
          </p:nvPr>
        </p:nvSpPr>
        <p:spPr>
          <a:xfrm>
            <a:off x="457200" y="1085675"/>
            <a:ext cx="8229600" cy="35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</a:t>
            </a:r>
            <a:r>
              <a:rPr lang="en"/>
              <a:t> Which flavors of leptons? What else do you see?</a:t>
            </a:r>
            <a:endParaRPr/>
          </a:p>
        </p:txBody>
      </p:sp>
      <p:pic>
        <p:nvPicPr>
          <p:cNvPr id="162" name="Google Shape;162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53378" y="1989236"/>
            <a:ext cx="3186971" cy="24499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812983" y="2008119"/>
            <a:ext cx="3063097" cy="2412139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7"/>
          <p:cNvSpPr txBox="1"/>
          <p:nvPr/>
        </p:nvSpPr>
        <p:spPr>
          <a:xfrm>
            <a:off x="557784" y="4450327"/>
            <a:ext cx="3090672" cy="48474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800">
                <a:solidFill>
                  <a:srgbClr val="17365D"/>
                </a:solidFill>
                <a:latin typeface="Calibri"/>
                <a:ea typeface="Calibri"/>
                <a:cs typeface="Calibri"/>
                <a:sym typeface="Calibri"/>
              </a:rPr>
              <a:t>Note Inverted Colors and increased ECal Barrel opacity.</a:t>
            </a:r>
            <a:endParaRPr/>
          </a:p>
        </p:txBody>
      </p:sp>
      <p:pic>
        <p:nvPicPr>
          <p:cNvPr id="165" name="Google Shape;165;p2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278882" y="3624741"/>
            <a:ext cx="1214249" cy="145125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66" name="Google Shape;166;p27"/>
          <p:cNvCxnSpPr/>
          <p:nvPr/>
        </p:nvCxnSpPr>
        <p:spPr>
          <a:xfrm>
            <a:off x="3429000" y="4692701"/>
            <a:ext cx="722376" cy="0"/>
          </a:xfrm>
          <a:prstGeom prst="straightConnector1">
            <a:avLst/>
          </a:prstGeom>
          <a:noFill/>
          <a:ln cap="flat" cmpd="sng" w="25400">
            <a:solidFill>
              <a:schemeClr val="accent1"/>
            </a:solidFill>
            <a:prstDash val="solid"/>
            <a:round/>
            <a:headEnd len="sm" w="sm" type="none"/>
            <a:tailEnd len="med" w="med" type="triangle"/>
          </a:ln>
          <a:effectLst>
            <a:outerShdw blurRad="40000" rotWithShape="0" dir="5400000" dist="20000">
              <a:srgbClr val="000000">
                <a:alpha val="37647"/>
              </a:srgbClr>
            </a:outerShdw>
          </a:effectLst>
        </p:spPr>
      </p:cxnSp>
      <p:pic>
        <p:nvPicPr>
          <p:cNvPr id="167" name="Google Shape;167;p27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978160" y="4292651"/>
            <a:ext cx="1450181" cy="800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73" name="Google Shape;173;p28"/>
          <p:cNvSpPr txBox="1"/>
          <p:nvPr>
            <p:ph idx="1" type="body"/>
          </p:nvPr>
        </p:nvSpPr>
        <p:spPr>
          <a:xfrm>
            <a:off x="457200" y="1040000"/>
            <a:ext cx="8229600" cy="355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</a:t>
            </a:r>
            <a:r>
              <a:rPr lang="en"/>
              <a:t> Which flavors of leptons? What else do you see?</a:t>
            </a:r>
            <a:endParaRPr/>
          </a:p>
        </p:txBody>
      </p:sp>
      <p:pic>
        <p:nvPicPr>
          <p:cNvPr id="174" name="Google Shape;17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3708" y="1924590"/>
            <a:ext cx="3170577" cy="24481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684636" y="1924589"/>
            <a:ext cx="3145233" cy="24481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9"/>
          <p:cNvSpPr txBox="1"/>
          <p:nvPr>
            <p:ph type="title"/>
          </p:nvPr>
        </p:nvSpPr>
        <p:spPr>
          <a:xfrm>
            <a:off x="2792062" y="279608"/>
            <a:ext cx="5894738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1, 2, or 4 leptons?</a:t>
            </a:r>
            <a:endParaRPr/>
          </a:p>
        </p:txBody>
      </p:sp>
      <p:sp>
        <p:nvSpPr>
          <p:cNvPr id="181" name="Google Shape;181;p29"/>
          <p:cNvSpPr txBox="1"/>
          <p:nvPr>
            <p:ph idx="1" type="body"/>
          </p:nvPr>
        </p:nvSpPr>
        <p:spPr>
          <a:xfrm>
            <a:off x="457200" y="1138974"/>
            <a:ext cx="8229600" cy="3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Which of these events has 1, 2, or 4 charged leptons? </a:t>
            </a:r>
            <a:r>
              <a:rPr lang="en"/>
              <a:t>Which flavors of leptons? What else do you see?</a:t>
            </a:r>
            <a:endParaRPr/>
          </a:p>
        </p:txBody>
      </p:sp>
      <p:pic>
        <p:nvPicPr>
          <p:cNvPr id="182" name="Google Shape;182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686228" y="2061972"/>
            <a:ext cx="3144447" cy="24163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65176" y="2061973"/>
            <a:ext cx="3178051" cy="24163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0"/>
          <p:cNvSpPr txBox="1"/>
          <p:nvPr>
            <p:ph type="title"/>
          </p:nvPr>
        </p:nvSpPr>
        <p:spPr>
          <a:xfrm>
            <a:off x="2792062" y="279608"/>
            <a:ext cx="5894700" cy="50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W+ or W-?</a:t>
            </a:r>
            <a:endParaRPr/>
          </a:p>
        </p:txBody>
      </p:sp>
      <p:sp>
        <p:nvSpPr>
          <p:cNvPr id="189" name="Google Shape;189;p30"/>
          <p:cNvSpPr txBox="1"/>
          <p:nvPr>
            <p:ph idx="1" type="body"/>
          </p:nvPr>
        </p:nvSpPr>
        <p:spPr>
          <a:xfrm>
            <a:off x="457150" y="1139000"/>
            <a:ext cx="2577000" cy="354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Can you distinguish W+ </a:t>
            </a:r>
            <a:r>
              <a:rPr lang="en"/>
              <a:t>from</a:t>
            </a:r>
            <a:r>
              <a:rPr lang="en"/>
              <a:t> W- using track curvature in the CMS solenoid magnetic field?</a:t>
            </a:r>
            <a:endParaRPr/>
          </a:p>
        </p:txBody>
      </p:sp>
      <p:pic>
        <p:nvPicPr>
          <p:cNvPr id="190" name="Google Shape;190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92050" y="1291988"/>
            <a:ext cx="6165676" cy="33276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31"/>
          <p:cNvSpPr txBox="1"/>
          <p:nvPr>
            <p:ph idx="1" type="body"/>
          </p:nvPr>
        </p:nvSpPr>
        <p:spPr>
          <a:xfrm>
            <a:off x="457200" y="1013376"/>
            <a:ext cx="8229600" cy="36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Enter data on each event in the Google Sheet:</a:t>
            </a:r>
            <a:endParaRPr/>
          </a:p>
        </p:txBody>
      </p:sp>
      <p:sp>
        <p:nvSpPr>
          <p:cNvPr id="196" name="Google Shape;196;p31"/>
          <p:cNvSpPr txBox="1"/>
          <p:nvPr>
            <p:ph type="title"/>
          </p:nvPr>
        </p:nvSpPr>
        <p:spPr>
          <a:xfrm>
            <a:off x="2036618" y="217262"/>
            <a:ext cx="6650182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CMS Masterclass Spreadsheet</a:t>
            </a:r>
            <a:endParaRPr/>
          </a:p>
        </p:txBody>
      </p:sp>
      <p:pic>
        <p:nvPicPr>
          <p:cNvPr id="197" name="Google Shape;19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75" y="1710750"/>
            <a:ext cx="9007249" cy="28603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32"/>
          <p:cNvSpPr txBox="1"/>
          <p:nvPr>
            <p:ph idx="1" type="body"/>
          </p:nvPr>
        </p:nvSpPr>
        <p:spPr>
          <a:xfrm>
            <a:off x="209625" y="1123750"/>
            <a:ext cx="8477100" cy="987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Your spreadsheet makes mass histograms automatically:</a:t>
            </a:r>
            <a:endParaRPr/>
          </a:p>
        </p:txBody>
      </p:sp>
      <p:sp>
        <p:nvSpPr>
          <p:cNvPr id="203" name="Google Shape;203;p32"/>
          <p:cNvSpPr txBox="1"/>
          <p:nvPr>
            <p:ph type="title"/>
          </p:nvPr>
        </p:nvSpPr>
        <p:spPr>
          <a:xfrm>
            <a:off x="2036618" y="217262"/>
            <a:ext cx="6650182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CMS Masterclass Spreadsheet</a:t>
            </a:r>
            <a:endParaRPr/>
          </a:p>
        </p:txBody>
      </p:sp>
      <p:pic>
        <p:nvPicPr>
          <p:cNvPr id="204" name="Google Shape;204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81975" y="1562125"/>
            <a:ext cx="5732875" cy="3509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5" name="Google Shape;205;p32"/>
          <p:cNvCxnSpPr/>
          <p:nvPr/>
        </p:nvCxnSpPr>
        <p:spPr>
          <a:xfrm flipH="1">
            <a:off x="5383125" y="1580200"/>
            <a:ext cx="392100" cy="1519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6" name="Google Shape;206;p32"/>
          <p:cNvCxnSpPr/>
          <p:nvPr/>
        </p:nvCxnSpPr>
        <p:spPr>
          <a:xfrm flipH="1">
            <a:off x="5702925" y="1598300"/>
            <a:ext cx="72300" cy="25023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33"/>
          <p:cNvSpPr txBox="1"/>
          <p:nvPr>
            <p:ph idx="1" type="body"/>
          </p:nvPr>
        </p:nvSpPr>
        <p:spPr>
          <a:xfrm>
            <a:off x="457200" y="1100925"/>
            <a:ext cx="8229600" cy="545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12700" lvl="0" marL="12700" rtl="0" algn="l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/>
              <a:t>It also tabulates data for key ratios:</a:t>
            </a:r>
            <a:endParaRPr/>
          </a:p>
        </p:txBody>
      </p:sp>
      <p:sp>
        <p:nvSpPr>
          <p:cNvPr id="212" name="Google Shape;212;p33"/>
          <p:cNvSpPr txBox="1"/>
          <p:nvPr>
            <p:ph type="title"/>
          </p:nvPr>
        </p:nvSpPr>
        <p:spPr>
          <a:xfrm>
            <a:off x="2036618" y="217262"/>
            <a:ext cx="6650182" cy="50666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2400"/>
              <a:buFont typeface="Helvetica Neue"/>
              <a:buNone/>
            </a:pPr>
            <a:r>
              <a:rPr lang="en" sz="2400"/>
              <a:t>CMS Masterclass Spreadsheet</a:t>
            </a:r>
            <a:endParaRPr/>
          </a:p>
        </p:txBody>
      </p:sp>
      <p:pic>
        <p:nvPicPr>
          <p:cNvPr id="213" name="Google Shape;213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8775" y="1539750"/>
            <a:ext cx="5803701" cy="355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4" name="Google Shape;214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99275" y="2960975"/>
            <a:ext cx="4169175" cy="840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15" name="Google Shape;215;p33"/>
          <p:cNvCxnSpPr/>
          <p:nvPr/>
        </p:nvCxnSpPr>
        <p:spPr>
          <a:xfrm>
            <a:off x="4020525" y="2183175"/>
            <a:ext cx="6000" cy="2655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6" name="Google Shape;216;p33"/>
          <p:cNvCxnSpPr/>
          <p:nvPr/>
        </p:nvCxnSpPr>
        <p:spPr>
          <a:xfrm>
            <a:off x="4020525" y="2183175"/>
            <a:ext cx="1682400" cy="0"/>
          </a:xfrm>
          <a:prstGeom prst="straightConnector1">
            <a:avLst/>
          </a:prstGeom>
          <a:noFill/>
          <a:ln cap="flat" cmpd="sng" w="9525">
            <a:solidFill>
              <a:srgbClr val="CC0033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7" name="Google Shape;217;p33"/>
          <p:cNvCxnSpPr/>
          <p:nvPr/>
        </p:nvCxnSpPr>
        <p:spPr>
          <a:xfrm>
            <a:off x="5708900" y="2189200"/>
            <a:ext cx="0" cy="229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8" name="Google Shape;218;p33"/>
          <p:cNvCxnSpPr/>
          <p:nvPr/>
        </p:nvCxnSpPr>
        <p:spPr>
          <a:xfrm flipH="1" rot="10800000">
            <a:off x="4038625" y="2430450"/>
            <a:ext cx="1670400" cy="120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9" name="Google Shape;219;p33"/>
          <p:cNvCxnSpPr/>
          <p:nvPr/>
        </p:nvCxnSpPr>
        <p:spPr>
          <a:xfrm>
            <a:off x="4804425" y="2442450"/>
            <a:ext cx="337800" cy="573000"/>
          </a:xfrm>
          <a:prstGeom prst="straightConnector1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0" name="Google Shape;220;p33"/>
          <p:cNvCxnSpPr/>
          <p:nvPr/>
        </p:nvCxnSpPr>
        <p:spPr>
          <a:xfrm>
            <a:off x="4712650" y="2994213"/>
            <a:ext cx="4142400" cy="60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1" name="Google Shape;221;p33"/>
          <p:cNvCxnSpPr/>
          <p:nvPr/>
        </p:nvCxnSpPr>
        <p:spPr>
          <a:xfrm>
            <a:off x="4712650" y="2994225"/>
            <a:ext cx="18000" cy="868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2" name="Google Shape;222;p33"/>
          <p:cNvCxnSpPr/>
          <p:nvPr/>
        </p:nvCxnSpPr>
        <p:spPr>
          <a:xfrm>
            <a:off x="4727663" y="3844425"/>
            <a:ext cx="411240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3" name="Google Shape;223;p33"/>
          <p:cNvCxnSpPr/>
          <p:nvPr/>
        </p:nvCxnSpPr>
        <p:spPr>
          <a:xfrm>
            <a:off x="8849050" y="2994225"/>
            <a:ext cx="6000" cy="850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4" name="Google Shape;224;p33"/>
          <p:cNvCxnSpPr/>
          <p:nvPr/>
        </p:nvCxnSpPr>
        <p:spPr>
          <a:xfrm>
            <a:off x="5069725" y="1513850"/>
            <a:ext cx="747600" cy="1664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5" name="Google Shape;225;p33"/>
          <p:cNvCxnSpPr/>
          <p:nvPr/>
        </p:nvCxnSpPr>
        <p:spPr>
          <a:xfrm>
            <a:off x="5069725" y="1519875"/>
            <a:ext cx="2719500" cy="16521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4"/>
          <p:cNvSpPr txBox="1"/>
          <p:nvPr>
            <p:ph type="title"/>
          </p:nvPr>
        </p:nvSpPr>
        <p:spPr>
          <a:xfrm>
            <a:off x="2792062" y="445862"/>
            <a:ext cx="5894700" cy="5067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Follow the flow</a:t>
            </a:r>
            <a:endParaRPr/>
          </a:p>
        </p:txBody>
      </p:sp>
      <p:sp>
        <p:nvSpPr>
          <p:cNvPr id="231" name="Google Shape;231;p34"/>
          <p:cNvSpPr txBox="1"/>
          <p:nvPr>
            <p:ph idx="1" type="body"/>
          </p:nvPr>
        </p:nvSpPr>
        <p:spPr>
          <a:xfrm>
            <a:off x="684800" y="879200"/>
            <a:ext cx="3726900" cy="17505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/>
              <a:t>Your data file</a:t>
            </a:r>
            <a:endParaRPr sz="2000"/>
          </a:p>
          <a:p>
            <a:pPr indent="-355600" lvl="0" marL="457200" rtl="0" algn="l">
              <a:spcBef>
                <a:spcPts val="120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CMS masterclass has 100 data files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Each file has 100 events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" sz="2000"/>
              <a:t>Two students analyze one assigned data file</a:t>
            </a:r>
            <a:endParaRPr sz="2000"/>
          </a:p>
        </p:txBody>
      </p:sp>
      <p:sp>
        <p:nvSpPr>
          <p:cNvPr id="232" name="Google Shape;232;p34"/>
          <p:cNvSpPr txBox="1"/>
          <p:nvPr>
            <p:ph idx="1" type="body"/>
          </p:nvPr>
        </p:nvSpPr>
        <p:spPr>
          <a:xfrm>
            <a:off x="5385525" y="1552800"/>
            <a:ext cx="3514500" cy="2588100"/>
          </a:xfrm>
          <a:prstGeom prst="rect">
            <a:avLst/>
          </a:prstGeom>
          <a:solidFill>
            <a:srgbClr val="FFFFFF"/>
          </a:solidFill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 lnSpcReduction="10000"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/>
              <a:t>Event display</a:t>
            </a:r>
            <a:endParaRPr sz="1600"/>
          </a:p>
          <a:p>
            <a:pPr indent="-33020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Go to file folder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Events frm web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File names “masterclass_xx.ig” → “xx” replaced by your file number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Choose your file then scroll up to first event (top, right in window)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Choose that and then Load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You are now in file xx, event 1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Right arrow advances to the next events, up to event 100</a:t>
            </a:r>
            <a:endParaRPr b="0" sz="1600"/>
          </a:p>
        </p:txBody>
      </p:sp>
      <p:sp>
        <p:nvSpPr>
          <p:cNvPr id="233" name="Google Shape;233;p34"/>
          <p:cNvSpPr txBox="1"/>
          <p:nvPr>
            <p:ph idx="1" type="body"/>
          </p:nvPr>
        </p:nvSpPr>
        <p:spPr>
          <a:xfrm>
            <a:off x="114600" y="2762800"/>
            <a:ext cx="4674600" cy="2228400"/>
          </a:xfrm>
          <a:prstGeom prst="rect">
            <a:avLst/>
          </a:prstGeom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935"/>
              <a:buNone/>
            </a:pPr>
            <a:r>
              <a:rPr lang="en" sz="1600"/>
              <a:t>Google Sheet</a:t>
            </a:r>
            <a:endParaRPr sz="1600"/>
          </a:p>
          <a:p>
            <a:pPr indent="-330200" lvl="0" marL="457200" rtl="0" algn="l">
              <a:lnSpc>
                <a:spcPct val="80000"/>
              </a:lnSpc>
              <a:spcBef>
                <a:spcPts val="120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Scroll down until you find your data file in column A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Event numbers are in </a:t>
            </a:r>
            <a:r>
              <a:rPr b="0" lang="en" sz="1600"/>
              <a:t>column</a:t>
            </a:r>
            <a:r>
              <a:rPr b="0" lang="en" sz="1600"/>
              <a:t> B</a:t>
            </a:r>
            <a:endParaRPr b="0" sz="1600"/>
          </a:p>
          <a:p>
            <a:pPr indent="-330200" lvl="0" marL="4572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●"/>
            </a:pPr>
            <a:r>
              <a:rPr b="0" lang="en" sz="1600"/>
              <a:t>Enter results in columns C-N</a:t>
            </a:r>
            <a:endParaRPr b="0" sz="1600"/>
          </a:p>
          <a:p>
            <a:pPr indent="-3302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0" lang="en" sz="1600"/>
              <a:t>Final State C-D → Primary State J-K only </a:t>
            </a:r>
            <a:endParaRPr b="0" sz="1600"/>
          </a:p>
          <a:p>
            <a:pPr indent="-3302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0" lang="en" sz="1600"/>
              <a:t>Final State E-I → Primary State L, N only</a:t>
            </a:r>
            <a:endParaRPr b="0" sz="1600"/>
          </a:p>
          <a:p>
            <a:pPr indent="-330200" lvl="1" marL="91440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1600"/>
              <a:buChar char="○"/>
            </a:pPr>
            <a:r>
              <a:rPr b="0" lang="en" sz="1600"/>
              <a:t>Can’t answer? </a:t>
            </a:r>
            <a:r>
              <a:rPr b="0" lang="en" sz="1600"/>
              <a:t>Column</a:t>
            </a:r>
            <a:r>
              <a:rPr b="0" lang="en" sz="1600"/>
              <a:t> M (use rarely)</a:t>
            </a:r>
            <a:endParaRPr b="0" sz="1600"/>
          </a:p>
        </p:txBody>
      </p:sp>
      <p:cxnSp>
        <p:nvCxnSpPr>
          <p:cNvPr id="234" name="Google Shape;234;p34"/>
          <p:cNvCxnSpPr/>
          <p:nvPr/>
        </p:nvCxnSpPr>
        <p:spPr>
          <a:xfrm>
            <a:off x="4019700" y="2290800"/>
            <a:ext cx="1426500" cy="536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5" name="Google Shape;235;p34"/>
          <p:cNvCxnSpPr/>
          <p:nvPr/>
        </p:nvCxnSpPr>
        <p:spPr>
          <a:xfrm flipH="1">
            <a:off x="1832900" y="2576075"/>
            <a:ext cx="380100" cy="4581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6" name="Google Shape;236;p34"/>
          <p:cNvCxnSpPr/>
          <p:nvPr/>
        </p:nvCxnSpPr>
        <p:spPr>
          <a:xfrm flipH="1">
            <a:off x="4611875" y="3034175"/>
            <a:ext cx="855900" cy="3948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7" name="Google Shape;237;p34"/>
          <p:cNvCxnSpPr/>
          <p:nvPr/>
        </p:nvCxnSpPr>
        <p:spPr>
          <a:xfrm flipH="1" rot="10800000">
            <a:off x="4633475" y="3207075"/>
            <a:ext cx="881700" cy="380400"/>
          </a:xfrm>
          <a:prstGeom prst="straightConnector1">
            <a:avLst/>
          </a:prstGeom>
          <a:noFill/>
          <a:ln cap="flat" cmpd="sng" w="2857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38" name="Google Shape;238;p34"/>
          <p:cNvSpPr txBox="1"/>
          <p:nvPr/>
        </p:nvSpPr>
        <p:spPr>
          <a:xfrm>
            <a:off x="4910100" y="4339725"/>
            <a:ext cx="4158000" cy="579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07376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Screencast: </a:t>
            </a:r>
            <a:r>
              <a:rPr lang="en" sz="2000" u="sng">
                <a:solidFill>
                  <a:srgbClr val="073763"/>
                </a:solidFill>
                <a:latin typeface="Helvetica Neue"/>
                <a:ea typeface="Helvetica Neue"/>
                <a:cs typeface="Helvetica Neue"/>
                <a:sym typeface="Helvetica Neue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cern.ch</a:t>
            </a:r>
            <a:r>
              <a:rPr lang="en" sz="2000" u="sng">
                <a:solidFill>
                  <a:srgbClr val="073763"/>
                </a:solidFill>
                <a:highlight>
                  <a:srgbClr val="FFFFFF"/>
                </a:highlight>
                <a:latin typeface="Helvetica Neue"/>
                <a:ea typeface="Helvetica Neue"/>
                <a:cs typeface="Helvetica Neue"/>
                <a:sym typeface="Helvetica Neue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/cms-cast2026</a:t>
            </a:r>
            <a:endParaRPr sz="2800">
              <a:solidFill>
                <a:srgbClr val="07376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2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35"/>
          <p:cNvSpPr txBox="1"/>
          <p:nvPr>
            <p:ph type="title"/>
          </p:nvPr>
        </p:nvSpPr>
        <p:spPr>
          <a:xfrm>
            <a:off x="2036618" y="310781"/>
            <a:ext cx="6650182" cy="506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99"/>
              </a:buClr>
              <a:buSzPts val="3200"/>
              <a:buFont typeface="Helvetica Neue"/>
              <a:buNone/>
            </a:pPr>
            <a:r>
              <a:rPr lang="en"/>
              <a:t>Parting words…</a:t>
            </a:r>
            <a:endParaRPr/>
          </a:p>
        </p:txBody>
      </p:sp>
      <p:pic>
        <p:nvPicPr>
          <p:cNvPr id="244" name="Google Shape;244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28626" y="940549"/>
            <a:ext cx="7094550" cy="396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