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0" r:id="rId4"/>
    <p:sldId id="261" r:id="rId5"/>
    <p:sldId id="262" r:id="rId6"/>
    <p:sldId id="266" r:id="rId7"/>
    <p:sldId id="257" r:id="rId8"/>
    <p:sldId id="259" r:id="rId9"/>
    <p:sldId id="263" r:id="rId10"/>
    <p:sldId id="264" r:id="rId11"/>
    <p:sldId id="265" r:id="rId12"/>
    <p:sldId id="269" r:id="rId13"/>
    <p:sldId id="270" r:id="rId14"/>
    <p:sldId id="271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8157B-A134-44C4-A0DE-2299EA986EE1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B4806-DE93-4E51-9431-B69784FCE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92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phone app for stopwatch.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4806-DE93-4E51-9431-B69784FCE7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504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Consider</a:t>
            </a:r>
            <a:r>
              <a:rPr lang="en-US" baseline="0" dirty="0" smtClean="0"/>
              <a:t> the Status Line report as a possible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4806-DE93-4E51-9431-B69784FCE7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05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Equilateral triangle. Problems with using squares.  You may need to consider</a:t>
            </a:r>
            <a:r>
              <a:rPr lang="en-US" baseline="0" dirty="0" smtClean="0"/>
              <a:t> a stretch of 30 minutes as a common count interval.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4806-DE93-4E51-9431-B69784FCE7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72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Latitude</a:t>
            </a:r>
            <a:r>
              <a:rPr lang="en-US" baseline="0" dirty="0" smtClean="0"/>
              <a:t> studies can be done with other </a:t>
            </a:r>
            <a:r>
              <a:rPr lang="en-US" baseline="0" dirty="0" err="1" smtClean="0"/>
              <a:t>Quarknet</a:t>
            </a:r>
            <a:r>
              <a:rPr lang="en-US" baseline="0" dirty="0" smtClean="0"/>
              <a:t>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1B4806-DE93-4E51-9431-B69784FCE7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50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mailto:nunterman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799"/>
            <a:ext cx="10021045" cy="3329581"/>
          </a:xfrm>
        </p:spPr>
        <p:txBody>
          <a:bodyPr/>
          <a:lstStyle/>
          <a:p>
            <a:r>
              <a:rPr lang="en-US" dirty="0" smtClean="0"/>
              <a:t>CRMD Counting Studies Without </a:t>
            </a:r>
            <a:r>
              <a:rPr lang="en-US" dirty="0" err="1" smtClean="0"/>
              <a:t>eLab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Nathan Unterman</a:t>
            </a:r>
          </a:p>
          <a:p>
            <a:r>
              <a:rPr lang="en-US" dirty="0" smtClean="0"/>
              <a:t>Rice university  June 2021</a:t>
            </a:r>
            <a:endParaRPr lang="en-US" dirty="0"/>
          </a:p>
        </p:txBody>
      </p:sp>
      <p:sp>
        <p:nvSpPr>
          <p:cNvPr id="4" name="AutoShape 2" descr="QuarkNet Application for CERN HST program"/>
          <p:cNvSpPr>
            <a:spLocks noChangeAspect="1" noChangeArrowheads="1"/>
          </p:cNvSpPr>
          <p:nvPr/>
        </p:nvSpPr>
        <p:spPr bwMode="auto">
          <a:xfrm>
            <a:off x="-1" y="410168"/>
            <a:ext cx="347899" cy="3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QuarkNet Application for CERN HST pro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85133"/>
            <a:ext cx="5410201" cy="171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115" y="5062040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6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Stopwatch and DAQ Counter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34355" y="1423988"/>
            <a:ext cx="7018365" cy="4195762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3162300" y="4762500"/>
            <a:ext cx="2186172" cy="162877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5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Status Line in EQUIP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From H2 on command line in EQUIP  (Help Menu 2)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4" y="2871787"/>
            <a:ext cx="10067929" cy="130016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33400" y="3829050"/>
            <a:ext cx="1390650" cy="95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86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342" y="-3031"/>
            <a:ext cx="9826723" cy="653718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752475" y="4257675"/>
            <a:ext cx="1800225" cy="190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52475" y="5067300"/>
            <a:ext cx="1800225" cy="190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2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853248"/>
            <a:ext cx="10553700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Coincidence Level should be the number of counters you are using. This is a specific parameter for counting studies without </a:t>
            </a:r>
            <a:r>
              <a:rPr lang="en-US" sz="2400" dirty="0" err="1" smtClean="0"/>
              <a:t>eLab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Gate Width:  300 ns    Pipeline Delay 100 ns  (should be regular settings)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Status Output:  ST 2 </a:t>
            </a:r>
            <a:r>
              <a:rPr lang="en-US" sz="2400" b="1" dirty="0" smtClean="0"/>
              <a:t>n</a:t>
            </a:r>
            <a:r>
              <a:rPr lang="en-US" sz="2400" dirty="0" smtClean="0"/>
              <a:t>  (Local counting studies. Regular use: ST 3 5)</a:t>
            </a:r>
          </a:p>
          <a:p>
            <a:pPr lvl="1"/>
            <a:r>
              <a:rPr lang="en-US" sz="2200" b="1" dirty="0" smtClean="0"/>
              <a:t>n</a:t>
            </a:r>
            <a:r>
              <a:rPr lang="en-US" sz="2200" dirty="0" smtClean="0"/>
              <a:t> is the interval in minutes for report. 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52270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CAUTION: Roll 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399588" cy="419548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4 minute run sample</a:t>
            </a:r>
          </a:p>
          <a:p>
            <a:endParaRPr lang="en-US" sz="2400" dirty="0" smtClean="0"/>
          </a:p>
          <a:p>
            <a:pPr lvl="1"/>
            <a:r>
              <a:rPr lang="en-US" sz="2400" dirty="0" smtClean="0"/>
              <a:t>Estimate 24 hour count. Does it exceed counter limits?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053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2800" dirty="0" smtClean="0"/>
              <a:t>Triangle Shower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Angle Acceptance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Shielding (can be tricky)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Zenith Angle (cos</a:t>
            </a:r>
            <a:r>
              <a:rPr lang="en-US" sz="2800" baseline="30000" dirty="0" smtClean="0"/>
              <a:t>2</a:t>
            </a:r>
            <a:r>
              <a:rPr lang="el-GR" sz="2800" dirty="0" smtClean="0"/>
              <a:t>θ</a:t>
            </a:r>
            <a:r>
              <a:rPr lang="en-US" sz="2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E-W  N-S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01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Triangle Shower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848100" y="1701800"/>
            <a:ext cx="4508500" cy="3496608"/>
            <a:chOff x="3848100" y="2381250"/>
            <a:chExt cx="2867025" cy="2817158"/>
          </a:xfrm>
        </p:grpSpPr>
        <p:sp>
          <p:nvSpPr>
            <p:cNvPr id="4" name="Rectangle 3"/>
            <p:cNvSpPr/>
            <p:nvPr/>
          </p:nvSpPr>
          <p:spPr>
            <a:xfrm>
              <a:off x="4905375" y="2381250"/>
              <a:ext cx="704850" cy="104775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848100" y="4150658"/>
              <a:ext cx="704850" cy="104775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10275" y="4150658"/>
              <a:ext cx="704850" cy="104775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520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Angle of Acceptance</a:t>
            </a:r>
            <a:endParaRPr lang="en-US" dirty="0"/>
          </a:p>
        </p:txBody>
      </p:sp>
      <p:pic>
        <p:nvPicPr>
          <p:cNvPr id="4" name="Content Placeholder 3" descr="https://lh4.googleusercontent.com/7t6QWgB0MO1jkshIQohKc0Q-zGlIVB7XOZWGoRtSin3xJ6LBkypopEf0YgpNaHmhWGfEz0_RyIGS6UeFaFzih9EbPzhWpDjoYILgf4HQw17fMG9GtXdsWlBlUDBTPKBCtmVbybu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762" y="1743074"/>
            <a:ext cx="5821865" cy="4695825"/>
          </a:xfrm>
          <a:prstGeom prst="rect">
            <a:avLst/>
          </a:prstGeom>
          <a:noFill/>
          <a:ln w="158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4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170918"/>
            <a:ext cx="9404723" cy="1400530"/>
          </a:xfrm>
        </p:spPr>
        <p:txBody>
          <a:bodyPr/>
          <a:lstStyle/>
          <a:p>
            <a:r>
              <a:rPr lang="en-US" dirty="0" smtClean="0"/>
              <a:t>Shielding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220" y="1117600"/>
            <a:ext cx="8946541" cy="4838700"/>
          </a:xfrm>
        </p:spPr>
        <p:txBody>
          <a:bodyPr/>
          <a:lstStyle/>
          <a:p>
            <a:r>
              <a:rPr lang="en-US" sz="2400" dirty="0" smtClean="0"/>
              <a:t>Depth in building</a:t>
            </a:r>
          </a:p>
          <a:p>
            <a:pPr lvl="1"/>
            <a:r>
              <a:rPr lang="en-US" sz="2400" dirty="0" smtClean="0"/>
              <a:t>Careful of walls!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Copper or steel (lead, uranium) plates</a:t>
            </a:r>
          </a:p>
          <a:p>
            <a:endParaRPr lang="en-US" sz="2400" dirty="0"/>
          </a:p>
          <a:p>
            <a:r>
              <a:rPr lang="en-US" sz="2400" dirty="0" smtClean="0"/>
              <a:t>Tunnels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3133725"/>
            <a:ext cx="8191500" cy="372427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10507054" y="1853248"/>
            <a:ext cx="732446" cy="4557077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0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Directional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902" y="1913295"/>
            <a:ext cx="8946541" cy="419548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Angle from Zenith</a:t>
            </a:r>
          </a:p>
          <a:p>
            <a:endParaRPr lang="en-US" sz="2800" dirty="0" smtClean="0"/>
          </a:p>
          <a:p>
            <a:r>
              <a:rPr lang="en-US" sz="2800" dirty="0" smtClean="0"/>
              <a:t>North – South versus East – West</a:t>
            </a:r>
          </a:p>
        </p:txBody>
      </p:sp>
      <p:pic>
        <p:nvPicPr>
          <p:cNvPr id="1026" name="Picture 2" descr="Elevation Angle | PVEduc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65" y="1168401"/>
            <a:ext cx="4804156" cy="568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41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12" y="1371600"/>
            <a:ext cx="12010708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05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875"/>
            <a:ext cx="112776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53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4" y="1079500"/>
            <a:ext cx="12251209" cy="477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96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11" y="198718"/>
            <a:ext cx="9404723" cy="140053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9832" y="1168400"/>
            <a:ext cx="6130008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5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709" y="2117352"/>
            <a:ext cx="8946541" cy="419548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Nathan Unterman</a:t>
            </a:r>
          </a:p>
          <a:p>
            <a:endParaRPr lang="en-US" sz="3200" dirty="0"/>
          </a:p>
          <a:p>
            <a:r>
              <a:rPr lang="en-US" sz="3200" dirty="0" smtClean="0">
                <a:solidFill>
                  <a:schemeClr val="tx1">
                    <a:lumMod val="95000"/>
                  </a:schemeClr>
                </a:solidFill>
                <a:hlinkClick r:id="rId2"/>
              </a:rPr>
              <a:t>nunterman@gmail.com</a:t>
            </a:r>
            <a:endParaRPr lang="en-US" sz="32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US" sz="3200" dirty="0"/>
          </a:p>
          <a:p>
            <a:r>
              <a:rPr lang="en-US" sz="3200" dirty="0" smtClean="0"/>
              <a:t>773 758-0464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71896"/>
            <a:ext cx="590550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6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707</TotalTime>
  <Words>238</Words>
  <Application>Microsoft Office PowerPoint</Application>
  <PresentationFormat>Widescreen</PresentationFormat>
  <Paragraphs>53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Ion</vt:lpstr>
      <vt:lpstr>CRMD Counting Studies Without eLab</vt:lpstr>
      <vt:lpstr>Stopwatch and DAQ Counter</vt:lpstr>
      <vt:lpstr>Change Status Line in EQUIP</vt:lpstr>
      <vt:lpstr>PowerPoint Presentation</vt:lpstr>
      <vt:lpstr>EQUIP Settings</vt:lpstr>
      <vt:lpstr>CAUTION: Roll Over</vt:lpstr>
      <vt:lpstr>Types of Studies</vt:lpstr>
      <vt:lpstr>Triangle Shower Study</vt:lpstr>
      <vt:lpstr>Angle of Acceptance</vt:lpstr>
      <vt:lpstr>Shielding</vt:lpstr>
      <vt:lpstr>Directional Studies</vt:lpstr>
      <vt:lpstr>Poster </vt:lpstr>
      <vt:lpstr>PowerPoint Presentation</vt:lpstr>
      <vt:lpstr>PowerPoint Presentation</vt:lpstr>
      <vt:lpstr>Questions?</vt:lpstr>
      <vt:lpstr>Contact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Counting Studies Without eLab</dc:title>
  <dc:creator>Nathan Unterman</dc:creator>
  <cp:lastModifiedBy>Nathan A. Unterman</cp:lastModifiedBy>
  <cp:revision>14</cp:revision>
  <dcterms:created xsi:type="dcterms:W3CDTF">2021-06-11T07:38:17Z</dcterms:created>
  <dcterms:modified xsi:type="dcterms:W3CDTF">2021-07-28T14:50:21Z</dcterms:modified>
</cp:coreProperties>
</file>