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72" r:id="rId4"/>
    <p:sldId id="278" r:id="rId5"/>
    <p:sldId id="274" r:id="rId6"/>
    <p:sldId id="273" r:id="rId7"/>
    <p:sldId id="257" r:id="rId8"/>
    <p:sldId id="261" r:id="rId9"/>
    <p:sldId id="275" r:id="rId10"/>
    <p:sldId id="276" r:id="rId11"/>
    <p:sldId id="268" r:id="rId12"/>
    <p:sldId id="269" r:id="rId13"/>
    <p:sldId id="270" r:id="rId14"/>
    <p:sldId id="271" r:id="rId15"/>
    <p:sldId id="263" r:id="rId16"/>
    <p:sldId id="264" r:id="rId17"/>
    <p:sldId id="262" r:id="rId18"/>
    <p:sldId id="266" r:id="rId19"/>
    <p:sldId id="267" r:id="rId20"/>
    <p:sldId id="277" r:id="rId21"/>
    <p:sldId id="279" r:id="rId22"/>
    <p:sldId id="259" r:id="rId23"/>
    <p:sldId id="260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unte\Desktop\Rice%20U%20Docx%202021\Data%20Files\Angle%20Acceptance%2018May20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High%20Energy%20Physics\QuarkNet\Golden%20Files\Speed%20of%20Muo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E:\High%20Energy%20Physics\QuarkNet\Golden%20Files\Speed%20of%20Muo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E:\High%20Energy%20Physics\QuarkNet\Golden%20Files\Speed%20of%20Muon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unte\Desktop\Rice%20U%20Docx%202021\Data%20Files\QNet%20files%20for%20Clean%20Analysis%2017May2020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cap="none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Events versus Angle of Acceptance 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cap="none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</a:ln>
            <a:effectLst>
              <a:glow rad="139700">
                <a:schemeClr val="accent1">
                  <a:satMod val="175000"/>
                  <a:alpha val="14000"/>
                </a:schemeClr>
              </a:glow>
            </a:effectLst>
          </c:spPr>
          <c:marker>
            <c:symbol val="circle"/>
            <c:size val="3"/>
            <c:spPr>
              <a:solidFill>
                <a:srgbClr val="00B050"/>
              </a:solidFill>
              <a:ln w="50800">
                <a:solidFill>
                  <a:schemeClr val="accent1"/>
                </a:solidFill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</c:marker>
          <c:xVal>
            <c:numRef>
              <c:f>'Angle Acceptance'!$C$78:$I$78</c:f>
              <c:numCache>
                <c:formatCode>General</c:formatCode>
                <c:ptCount val="7"/>
                <c:pt idx="0">
                  <c:v>35</c:v>
                </c:pt>
                <c:pt idx="1">
                  <c:v>17.600000000000001</c:v>
                </c:pt>
                <c:pt idx="2">
                  <c:v>17.3</c:v>
                </c:pt>
                <c:pt idx="3">
                  <c:v>33.799999999999997</c:v>
                </c:pt>
                <c:pt idx="4">
                  <c:v>33.700000000000003</c:v>
                </c:pt>
                <c:pt idx="5">
                  <c:v>166.8</c:v>
                </c:pt>
                <c:pt idx="6">
                  <c:v>17.3</c:v>
                </c:pt>
              </c:numCache>
            </c:numRef>
          </c:xVal>
          <c:yVal>
            <c:numRef>
              <c:f>'Angle Acceptance'!$C$79:$I$79</c:f>
              <c:numCache>
                <c:formatCode>0</c:formatCode>
                <c:ptCount val="7"/>
                <c:pt idx="0">
                  <c:v>56525.428571428572</c:v>
                </c:pt>
                <c:pt idx="1">
                  <c:v>19096.035714285714</c:v>
                </c:pt>
                <c:pt idx="2">
                  <c:v>17605.035714285714</c:v>
                </c:pt>
                <c:pt idx="3">
                  <c:v>81159.571428571435</c:v>
                </c:pt>
                <c:pt idx="4">
                  <c:v>72003.321428571435</c:v>
                </c:pt>
                <c:pt idx="5">
                  <c:v>844404.75</c:v>
                </c:pt>
                <c:pt idx="6">
                  <c:v>15273.964285714286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2535400"/>
        <c:axId val="462536968"/>
      </c:scatterChart>
      <c:valAx>
        <c:axId val="4625354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65000"/>
                  <a:lumOff val="35000"/>
                  <a:alpha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Angle of Acceptence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536968"/>
        <c:crosses val="autoZero"/>
        <c:crossBetween val="midCat"/>
      </c:valAx>
      <c:valAx>
        <c:axId val="462536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65000"/>
                  <a:lumOff val="35000"/>
                  <a:alpha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Events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5354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002060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20.September.2019  Muon Speed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1360259261813839"/>
                  <c:y val="-5.8450314931115046E-4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/>
                      <a:t>x= 2.7837E+08t - 5.9393E-04</a:t>
                    </a:r>
                    <a:br>
                      <a:rPr lang="en-US" baseline="0"/>
                    </a:br>
                    <a:r>
                      <a:rPr lang="en-US" baseline="0"/>
                      <a:t>R² = 9.9268E-01</a:t>
                    </a:r>
                    <a:endParaRPr lang="en-US"/>
                  </a:p>
                </c:rich>
              </c:tx>
              <c:numFmt formatCode="0.0000E+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September!$B$105:$B$110</c:f>
              <c:numCache>
                <c:formatCode>0.00E+00</c:formatCode>
                <c:ptCount val="6"/>
                <c:pt idx="0">
                  <c:v>3.5199999999999998E-9</c:v>
                </c:pt>
                <c:pt idx="1">
                  <c:v>6.0699999999999999E-9</c:v>
                </c:pt>
                <c:pt idx="2">
                  <c:v>6.0200000000000003E-9</c:v>
                </c:pt>
                <c:pt idx="3">
                  <c:v>2.7700000000000002E-9</c:v>
                </c:pt>
                <c:pt idx="4">
                  <c:v>2.7499999999999998E-9</c:v>
                </c:pt>
                <c:pt idx="5">
                  <c:v>1.9999999999999999E-11</c:v>
                </c:pt>
              </c:numCache>
            </c:numRef>
          </c:xVal>
          <c:yVal>
            <c:numRef>
              <c:f>September!$C$105:$C$110</c:f>
              <c:numCache>
                <c:formatCode>General</c:formatCode>
                <c:ptCount val="6"/>
                <c:pt idx="0">
                  <c:v>0.91</c:v>
                </c:pt>
                <c:pt idx="1">
                  <c:v>1.68</c:v>
                </c:pt>
                <c:pt idx="2">
                  <c:v>1.71</c:v>
                </c:pt>
                <c:pt idx="3">
                  <c:v>0.77</c:v>
                </c:pt>
                <c:pt idx="4">
                  <c:v>0.8</c:v>
                </c:pt>
                <c:pt idx="5">
                  <c:v>0.03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01B-4D28-A4AD-6220FF5EC0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2533832"/>
        <c:axId val="462534616"/>
      </c:scatterChart>
      <c:valAx>
        <c:axId val="4625338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Time (s)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E+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534616"/>
        <c:crosses val="autoZero"/>
        <c:crossBetween val="midCat"/>
      </c:valAx>
      <c:valAx>
        <c:axId val="46253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Separation (m)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5338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20.September.2019  Muon Speed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1360259261813839"/>
                  <c:y val="-5.8450314931115046E-4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/>
                      <a:t>x= 2.7837E+08t - 5.9393E-04</a:t>
                    </a:r>
                    <a:br>
                      <a:rPr lang="en-US" baseline="0"/>
                    </a:br>
                    <a:r>
                      <a:rPr lang="en-US" baseline="0"/>
                      <a:t>R² = 9.9268E-01</a:t>
                    </a:r>
                    <a:endParaRPr lang="en-US"/>
                  </a:p>
                </c:rich>
              </c:tx>
              <c:numFmt formatCode="0.0000E+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September!$B$105:$B$110</c:f>
              <c:numCache>
                <c:formatCode>0.00E+00</c:formatCode>
                <c:ptCount val="6"/>
                <c:pt idx="0">
                  <c:v>3.5199999999999998E-9</c:v>
                </c:pt>
                <c:pt idx="1">
                  <c:v>6.0699999999999999E-9</c:v>
                </c:pt>
                <c:pt idx="2">
                  <c:v>6.0200000000000003E-9</c:v>
                </c:pt>
                <c:pt idx="3">
                  <c:v>2.7700000000000002E-9</c:v>
                </c:pt>
                <c:pt idx="4">
                  <c:v>2.7499999999999998E-9</c:v>
                </c:pt>
                <c:pt idx="5">
                  <c:v>1.9999999999999999E-11</c:v>
                </c:pt>
              </c:numCache>
            </c:numRef>
          </c:xVal>
          <c:yVal>
            <c:numRef>
              <c:f>September!$C$105:$C$110</c:f>
              <c:numCache>
                <c:formatCode>General</c:formatCode>
                <c:ptCount val="6"/>
                <c:pt idx="0">
                  <c:v>0.91</c:v>
                </c:pt>
                <c:pt idx="1">
                  <c:v>1.68</c:v>
                </c:pt>
                <c:pt idx="2">
                  <c:v>1.71</c:v>
                </c:pt>
                <c:pt idx="3">
                  <c:v>0.77</c:v>
                </c:pt>
                <c:pt idx="4">
                  <c:v>0.8</c:v>
                </c:pt>
                <c:pt idx="5">
                  <c:v>0.03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01B-4D28-A4AD-6220FF5EC0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2535792"/>
        <c:axId val="462530304"/>
      </c:scatterChart>
      <c:valAx>
        <c:axId val="4625357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Time (s)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E+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530304"/>
        <c:crosses val="autoZero"/>
        <c:crossBetween val="midCat"/>
      </c:valAx>
      <c:valAx>
        <c:axId val="46253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Separation (m)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53579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4">
        <a:lumMod val="75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 Speed of Muon Histogram  12.September-30.November.2019 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Histogram!$E$2</c:f>
              <c:strCache>
                <c:ptCount val="1"/>
                <c:pt idx="0">
                  <c:v>Frequency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Histogram!$D$3:$D$20</c:f>
              <c:strCache>
                <c:ptCount val="18"/>
                <c:pt idx="0">
                  <c:v>2.40E+08</c:v>
                </c:pt>
                <c:pt idx="1">
                  <c:v>2.45E+08</c:v>
                </c:pt>
                <c:pt idx="2">
                  <c:v>2.50E+08</c:v>
                </c:pt>
                <c:pt idx="3">
                  <c:v>2.55E+08</c:v>
                </c:pt>
                <c:pt idx="4">
                  <c:v>2.60E+08</c:v>
                </c:pt>
                <c:pt idx="5">
                  <c:v>2.65E+08</c:v>
                </c:pt>
                <c:pt idx="6">
                  <c:v>2.70E+08</c:v>
                </c:pt>
                <c:pt idx="7">
                  <c:v>2.75E+08</c:v>
                </c:pt>
                <c:pt idx="8">
                  <c:v>2.80E+08</c:v>
                </c:pt>
                <c:pt idx="9">
                  <c:v>2.85E+08</c:v>
                </c:pt>
                <c:pt idx="10">
                  <c:v>2.90E+08</c:v>
                </c:pt>
                <c:pt idx="11">
                  <c:v>2.95E+08</c:v>
                </c:pt>
                <c:pt idx="12">
                  <c:v>3.00E+08</c:v>
                </c:pt>
                <c:pt idx="13">
                  <c:v>3.05E+08</c:v>
                </c:pt>
                <c:pt idx="14">
                  <c:v>3.10E+08</c:v>
                </c:pt>
                <c:pt idx="15">
                  <c:v>3.15E+08</c:v>
                </c:pt>
                <c:pt idx="16">
                  <c:v>3.20E+08</c:v>
                </c:pt>
                <c:pt idx="17">
                  <c:v>More</c:v>
                </c:pt>
              </c:strCache>
            </c:strRef>
          </c:cat>
          <c:val>
            <c:numRef>
              <c:f>Histogram!$E$3:$E$20</c:f>
              <c:numCache>
                <c:formatCode>General</c:formatCode>
                <c:ptCount val="1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9</c:v>
                </c:pt>
                <c:pt idx="6">
                  <c:v>14</c:v>
                </c:pt>
                <c:pt idx="7">
                  <c:v>18</c:v>
                </c:pt>
                <c:pt idx="8">
                  <c:v>31</c:v>
                </c:pt>
                <c:pt idx="9">
                  <c:v>15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4</c:v>
                </c:pt>
                <c:pt idx="17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5B4-432B-9AE4-28FAC0453C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2531088"/>
        <c:axId val="456882872"/>
      </c:barChart>
      <c:catAx>
        <c:axId val="4625310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Speed of Muon (m/s)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6882872"/>
        <c:crosses val="autoZero"/>
        <c:auto val="1"/>
        <c:lblAlgn val="ctr"/>
        <c:lblOffset val="100"/>
        <c:noMultiLvlLbl val="0"/>
      </c:catAx>
      <c:valAx>
        <c:axId val="45688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Frequency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531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4">
        <a:lumMod val="75000"/>
      </a:schemeClr>
    </a:solidFill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Frequency versus Lifetime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'Lifetime Files'!$C$50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'Lifetime Files'!$B$51:$B$61</c:f>
              <c:strCache>
                <c:ptCount val="11"/>
                <c:pt idx="0">
                  <c:v>Bin</c:v>
                </c:pt>
                <c:pt idx="1">
                  <c:v>1.85</c:v>
                </c:pt>
                <c:pt idx="2">
                  <c:v>1.9</c:v>
                </c:pt>
                <c:pt idx="3">
                  <c:v>1.95</c:v>
                </c:pt>
                <c:pt idx="4">
                  <c:v>2</c:v>
                </c:pt>
                <c:pt idx="5">
                  <c:v>2.05</c:v>
                </c:pt>
                <c:pt idx="6">
                  <c:v>2.1</c:v>
                </c:pt>
                <c:pt idx="7">
                  <c:v>2.15</c:v>
                </c:pt>
                <c:pt idx="8">
                  <c:v>2.2</c:v>
                </c:pt>
                <c:pt idx="9">
                  <c:v>2.25</c:v>
                </c:pt>
                <c:pt idx="10">
                  <c:v>2.3</c:v>
                </c:pt>
              </c:strCache>
            </c:strRef>
          </c:cat>
          <c:val>
            <c:numRef>
              <c:f>'Lifetime Files'!$C$51:$C$61</c:f>
              <c:numCache>
                <c:formatCode>General</c:formatCode>
                <c:ptCount val="11"/>
                <c:pt idx="0">
                  <c:v>0</c:v>
                </c:pt>
                <c:pt idx="1">
                  <c:v>5</c:v>
                </c:pt>
                <c:pt idx="2">
                  <c:v>5</c:v>
                </c:pt>
                <c:pt idx="3">
                  <c:v>1</c:v>
                </c:pt>
                <c:pt idx="4">
                  <c:v>3</c:v>
                </c:pt>
                <c:pt idx="5">
                  <c:v>5</c:v>
                </c:pt>
                <c:pt idx="6">
                  <c:v>3</c:v>
                </c:pt>
                <c:pt idx="7">
                  <c:v>2</c:v>
                </c:pt>
                <c:pt idx="8">
                  <c:v>5</c:v>
                </c:pt>
                <c:pt idx="9">
                  <c:v>7</c:v>
                </c:pt>
                <c:pt idx="10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CA0-4133-9A46-D23F1E1290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46879456"/>
        <c:axId val="1046881024"/>
      </c:barChart>
      <c:catAx>
        <c:axId val="10468794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Lifetime (</a:t>
                </a:r>
                <a:r>
                  <a:rPr lang="el-GR"/>
                  <a:t>μ</a:t>
                </a:r>
                <a:r>
                  <a:rPr lang="en-US"/>
                  <a:t>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6881024"/>
        <c:crosses val="autoZero"/>
        <c:auto val="1"/>
        <c:lblAlgn val="ctr"/>
        <c:lblOffset val="100"/>
        <c:noMultiLvlLbl val="0"/>
      </c:catAx>
      <c:valAx>
        <c:axId val="1046881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Frequency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6879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2">
        <a:lumMod val="75000"/>
      </a:schemeClr>
    </a:solidFill>
    <a:ln>
      <a:noFill/>
    </a:ln>
    <a:effectLst/>
  </c:spPr>
  <c:txPr>
    <a:bodyPr/>
    <a:lstStyle/>
    <a:p>
      <a:pPr>
        <a:defRPr sz="2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5">
  <cs:axisTitle>
    <cs:lnRef idx="0"/>
    <cs:fillRef idx="0"/>
    <cs:effectRef idx="0"/>
    <cs:fontRef idx="minor">
      <a:schemeClr val="lt1">
        <a:lumMod val="75000"/>
      </a:schemeClr>
    </cs:fontRef>
    <cs:defRPr sz="1197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3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65000"/>
            <a:lumOff val="35000"/>
            <a:alpha val="7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65000"/>
            <a:lumOff val="35000"/>
            <a:alpha val="2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862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  <a:round/>
      </a:ln>
    </cs:spPr>
    <cs:defRPr sz="1197" kern="1200"/>
    <cs:bodyPr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mailto:nunterman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Using </a:t>
            </a:r>
            <a:r>
              <a:rPr lang="en-US" dirty="0" err="1" smtClean="0"/>
              <a:t>eLab</a:t>
            </a:r>
            <a:r>
              <a:rPr lang="en-US" dirty="0" smtClean="0"/>
              <a:t> Without a Detector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Nathan Unterman</a:t>
            </a:r>
          </a:p>
          <a:p>
            <a:r>
              <a:rPr lang="en-US" dirty="0"/>
              <a:t>Rice university  June 2021</a:t>
            </a:r>
          </a:p>
          <a:p>
            <a:endParaRPr lang="en-US" dirty="0"/>
          </a:p>
        </p:txBody>
      </p:sp>
      <p:pic>
        <p:nvPicPr>
          <p:cNvPr id="1026" name="Picture 2" descr="QuarkNet Application for CERN HST pro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1"/>
            <a:ext cx="4876800" cy="153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9991" y="5097216"/>
            <a:ext cx="14287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0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Golden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How to find</a:t>
            </a:r>
          </a:p>
          <a:p>
            <a:pPr lvl="1"/>
            <a:r>
              <a:rPr lang="en-US" sz="2800" dirty="0" smtClean="0"/>
              <a:t>Correct Tools</a:t>
            </a:r>
          </a:p>
          <a:p>
            <a:pPr lvl="1"/>
            <a:r>
              <a:rPr lang="en-US" sz="2800" dirty="0" smtClean="0"/>
              <a:t>Geometry</a:t>
            </a:r>
          </a:p>
          <a:p>
            <a:pPr lvl="1"/>
            <a:r>
              <a:rPr lang="en-US" sz="2800" dirty="0" smtClean="0"/>
              <a:t>Blessing Charts</a:t>
            </a:r>
          </a:p>
          <a:p>
            <a:r>
              <a:rPr lang="en-US" sz="2800" dirty="0" smtClean="0"/>
              <a:t>Classroom Strategies</a:t>
            </a:r>
          </a:p>
          <a:p>
            <a:r>
              <a:rPr lang="en-US" sz="2800" dirty="0" smtClean="0"/>
              <a:t>Differentiated learning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9150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18" y="2052918"/>
            <a:ext cx="9524336" cy="4195481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sz="4200" dirty="0" smtClean="0"/>
              <a:t>Geometry</a:t>
            </a:r>
          </a:p>
          <a:p>
            <a:pPr marL="0" indent="0">
              <a:buNone/>
            </a:pPr>
            <a:endParaRPr lang="en-US" sz="4200" dirty="0"/>
          </a:p>
          <a:p>
            <a:pPr marL="0" indent="0">
              <a:buNone/>
            </a:pPr>
            <a:r>
              <a:rPr lang="en-US" sz="2800" dirty="0" smtClean="0"/>
              <a:t>Note: If you cannot directly get the geometry of a specific file, it can be seen from the Blessing Chart for that file.</a:t>
            </a:r>
          </a:p>
          <a:p>
            <a:pPr marL="0" indent="0">
              <a:buNone/>
            </a:pPr>
            <a:endParaRPr lang="en-US" sz="4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2" y="1243471"/>
            <a:ext cx="11534775" cy="1419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111" y="3693547"/>
            <a:ext cx="1035367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09070" y="16224"/>
            <a:ext cx="5225355" cy="684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60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Blessing Files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71912" y="1853249"/>
            <a:ext cx="5709986" cy="4896552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2007476" y="1219200"/>
            <a:ext cx="2196662" cy="148195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330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Search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8556" y="1425382"/>
            <a:ext cx="9963830" cy="30526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6234" y="5055476"/>
            <a:ext cx="9606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Drop Down menu has selections for DAQ and Date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2671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Available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419226"/>
            <a:ext cx="8946541" cy="4829174"/>
          </a:xfrm>
        </p:spPr>
        <p:txBody>
          <a:bodyPr>
            <a:noAutofit/>
          </a:bodyPr>
          <a:lstStyle/>
          <a:p>
            <a:r>
              <a:rPr lang="en-US" sz="2800" dirty="0" smtClean="0"/>
              <a:t>Time of Flight</a:t>
            </a:r>
          </a:p>
          <a:p>
            <a:r>
              <a:rPr lang="en-US" sz="2800" dirty="0"/>
              <a:t>Angle of </a:t>
            </a:r>
            <a:r>
              <a:rPr lang="en-US" sz="2800" dirty="0" smtClean="0"/>
              <a:t>Acceptance</a:t>
            </a:r>
          </a:p>
          <a:p>
            <a:r>
              <a:rPr lang="en-US" sz="2800" dirty="0" smtClean="0"/>
              <a:t>Shower Triangle Study</a:t>
            </a:r>
          </a:p>
          <a:p>
            <a:r>
              <a:rPr lang="en-US" sz="2800" dirty="0" smtClean="0"/>
              <a:t>Lifetime</a:t>
            </a:r>
          </a:p>
          <a:p>
            <a:r>
              <a:rPr lang="en-US" sz="2800" dirty="0" smtClean="0"/>
              <a:t>Shower Study 3.8 km Separation</a:t>
            </a:r>
          </a:p>
          <a:p>
            <a:r>
              <a:rPr lang="en-US" sz="2800" dirty="0" smtClean="0"/>
              <a:t>Speed of Muon</a:t>
            </a:r>
          </a:p>
          <a:p>
            <a:r>
              <a:rPr lang="en-US" sz="2800" dirty="0" smtClean="0"/>
              <a:t>Long Range Studies</a:t>
            </a:r>
          </a:p>
          <a:p>
            <a:endParaRPr lang="en-US" sz="2800" dirty="0"/>
          </a:p>
          <a:p>
            <a:r>
              <a:rPr lang="en-US" sz="2800" dirty="0" smtClean="0"/>
              <a:t>Barometric Pressure Studies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5633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"/>
            <a:r>
              <a:rPr lang="en-US" sz="4400" dirty="0"/>
              <a:t>Time of Flight and Angle of Acceptance</a:t>
            </a:r>
            <a:endParaRPr lang="en-US" sz="44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0741187"/>
              </p:ext>
            </p:extLst>
          </p:nvPr>
        </p:nvGraphicFramePr>
        <p:xfrm>
          <a:off x="-2" y="2305050"/>
          <a:ext cx="12192001" cy="27966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5694"/>
                <a:gridCol w="1402723"/>
                <a:gridCol w="444195"/>
                <a:gridCol w="1442715"/>
                <a:gridCol w="742950"/>
                <a:gridCol w="571500"/>
                <a:gridCol w="597679"/>
                <a:gridCol w="677982"/>
                <a:gridCol w="689673"/>
                <a:gridCol w="930266"/>
                <a:gridCol w="530904"/>
                <a:gridCol w="561090"/>
                <a:gridCol w="2384630"/>
              </a:tblGrid>
              <a:tr h="8506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 dirty="0" smtClean="0">
                          <a:effectLst/>
                        </a:rPr>
                        <a:t>Experiment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 dirty="0">
                          <a:effectLst/>
                        </a:rPr>
                        <a:t>Experiment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 dirty="0">
                          <a:effectLst/>
                        </a:rPr>
                        <a:t>DAQ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u="none" strike="noStrike" dirty="0">
                          <a:effectLst/>
                        </a:rPr>
                        <a:t>Date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 dirty="0">
                          <a:effectLst/>
                        </a:rPr>
                        <a:t>Geometry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 dirty="0">
                          <a:effectLst/>
                        </a:rPr>
                        <a:t>Position Channel 1 (m)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 dirty="0">
                          <a:effectLst/>
                        </a:rPr>
                        <a:t>Position Channel 2 (m)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 dirty="0">
                          <a:effectLst/>
                        </a:rPr>
                        <a:t>Position Channel 3  (m)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>
                          <a:effectLst/>
                        </a:rPr>
                        <a:t>Position Channel 4  (m)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>
                          <a:effectLst/>
                        </a:rPr>
                        <a:t>Coincidence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>
                          <a:effectLst/>
                        </a:rPr>
                        <a:t>Gate (ns)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>
                          <a:effectLst/>
                        </a:rPr>
                        <a:t>Pipeline  (ns)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 dirty="0">
                          <a:effectLst/>
                        </a:rPr>
                        <a:t>Comment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</a:tr>
              <a:tr h="268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Time of Flight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Angle of Acceptance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</a:rPr>
                        <a:t>6200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</a:rPr>
                        <a:t>12.September.2019 -3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effectLst/>
                        </a:rPr>
                        <a:t>Stacked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0.04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-0.87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-1.64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-1.67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</a:rPr>
                        <a:t>2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</a:rPr>
                        <a:t>300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</a:rPr>
                        <a:t>100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Barometer not reliable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</a:tr>
              <a:tr h="259678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Time of Flight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Angle of Acceptance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</a:rPr>
                        <a:t>6200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13.September.2019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effectLst/>
                        </a:rPr>
                        <a:t>Stacked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0.04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-0.87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-1.64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-1.67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effectLst/>
                        </a:rPr>
                        <a:t>2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effectLst/>
                        </a:rPr>
                        <a:t>300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</a:rPr>
                        <a:t>100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Barometer not reliable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</a:tr>
              <a:tr h="259678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Time of Flight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Angle of Acceptance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</a:rPr>
                        <a:t>6200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14.September.2019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</a:rPr>
                        <a:t>Stacked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0.04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-0.87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-1.64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-1.67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effectLst/>
                        </a:rPr>
                        <a:t>2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effectLst/>
                        </a:rPr>
                        <a:t>300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effectLst/>
                        </a:rPr>
                        <a:t>100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Barometer not reliable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</a:tr>
              <a:tr h="259678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Time of Flight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Angle of Acceptance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</a:rPr>
                        <a:t>6200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15.September.2019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</a:rPr>
                        <a:t>Stacked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0.04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-0.87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-1.64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-1.67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effectLst/>
                        </a:rPr>
                        <a:t>2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effectLst/>
                        </a:rPr>
                        <a:t>300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effectLst/>
                        </a:rPr>
                        <a:t>100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</a:rPr>
                        <a:t>Barometer not reliable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</a:tr>
              <a:tr h="259678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Time of Flight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Angle of Acceptance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</a:rPr>
                        <a:t>6200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16.September.2019 -0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</a:rPr>
                        <a:t>Stacked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0.04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-0.87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-1.64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-1.67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</a:rPr>
                        <a:t>2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</a:rPr>
                        <a:t>300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</a:rPr>
                        <a:t>100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</a:rPr>
                        <a:t>Barometer not reliable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</a:tr>
              <a:tr h="268633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Time of Flight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Angle of Acceptance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</a:rPr>
                        <a:t>6200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16.September.2019 -1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</a:rPr>
                        <a:t>Stacked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0.04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-0.87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-1.64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-1.67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</a:rPr>
                        <a:t>2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</a:rPr>
                        <a:t>300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</a:rPr>
                        <a:t>100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</a:rPr>
                        <a:t>Barometer not reliable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080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298" y="-17079"/>
            <a:ext cx="11887199" cy="62484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238875" y="571500"/>
            <a:ext cx="1790700" cy="666750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40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3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6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2905" y="0"/>
            <a:ext cx="5219957" cy="688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1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Angle of Acceptance Analysis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5217332"/>
              </p:ext>
            </p:extLst>
          </p:nvPr>
        </p:nvGraphicFramePr>
        <p:xfrm>
          <a:off x="523875" y="1658144"/>
          <a:ext cx="10687051" cy="1315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97646"/>
                <a:gridCol w="1581175"/>
                <a:gridCol w="1030588"/>
                <a:gridCol w="1087057"/>
                <a:gridCol w="1030588"/>
                <a:gridCol w="1030588"/>
                <a:gridCol w="1030588"/>
                <a:gridCol w="1143529"/>
                <a:gridCol w="1355292"/>
              </a:tblGrid>
              <a:tr h="26035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24-hour files only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angle acceptance = tan</a:t>
                      </a:r>
                      <a:r>
                        <a:rPr lang="en-US" sz="1400" u="none" strike="noStrike" baseline="30000">
                          <a:effectLst/>
                        </a:rPr>
                        <a:t>-1</a:t>
                      </a:r>
                      <a:r>
                        <a:rPr lang="en-US" sz="1400" u="none" strike="noStrike">
                          <a:effectLst/>
                        </a:rPr>
                        <a:t>((side/2)/(channel separation/2))*2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794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NOT corrected for pressure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angle acceptance = tan</a:t>
                      </a:r>
                      <a:r>
                        <a:rPr lang="en-US" sz="1400" u="none" strike="noStrike" baseline="30000">
                          <a:effectLst/>
                        </a:rPr>
                        <a:t>-1</a:t>
                      </a:r>
                      <a:r>
                        <a:rPr lang="en-US" sz="1400" u="none" strike="noStrike">
                          <a:effectLst/>
                        </a:rPr>
                        <a:t>((0.26/2)/(channel separation/2))*2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342900"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Channel pair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1-2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1-3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1-4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2-3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2-4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3-4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1-2-3-4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</a:tr>
              <a:tr h="368300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Separation (meters)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0.824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1.68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1.71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0.856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0.859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0.03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1.71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250329"/>
              </p:ext>
            </p:extLst>
          </p:nvPr>
        </p:nvGraphicFramePr>
        <p:xfrm>
          <a:off x="523877" y="3429000"/>
          <a:ext cx="10820399" cy="24041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6990"/>
                <a:gridCol w="1199886"/>
                <a:gridCol w="782068"/>
                <a:gridCol w="824922"/>
                <a:gridCol w="782068"/>
                <a:gridCol w="782068"/>
                <a:gridCol w="782068"/>
                <a:gridCol w="867775"/>
                <a:gridCol w="1028474"/>
                <a:gridCol w="878204"/>
                <a:gridCol w="1285876"/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Number of Events for (Counter Pair) Angle of Acceptance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Date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DAQ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(1-2)  35.0⁰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(1-3)   17.6⁰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(1-4)  17.3⁰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(2-3)  33.8⁰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(2-4)  33.7⁰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(3-4)  166.8⁰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17.3⁰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Column E - I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184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13.Sept.2019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6200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58231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19049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17552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80896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71747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835224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15189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2363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14.Sept.2019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6200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57692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19070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17526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80208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71162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834085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15246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2280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15.Sept.2020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6200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58237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19271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17744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81205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71745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837186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15451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2293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17.Sept.2019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6200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57898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19144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17575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80434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71168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834965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15298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2277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18.Sept.2019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6200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57688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19077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17561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81210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71542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834466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15201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2360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20.Sept.2019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6200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55889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18888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17360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80395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71322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835586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15123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2237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21.Sept.2019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6200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55655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18701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17276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80445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71582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835501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15059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2217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623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Angle of Acceptance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2899824"/>
              </p:ext>
            </p:extLst>
          </p:nvPr>
        </p:nvGraphicFramePr>
        <p:xfrm>
          <a:off x="646110" y="1666875"/>
          <a:ext cx="10421939" cy="458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527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 of Muon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7195118"/>
              </p:ext>
            </p:extLst>
          </p:nvPr>
        </p:nvGraphicFramePr>
        <p:xfrm>
          <a:off x="-1" y="1853248"/>
          <a:ext cx="12192000" cy="23253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0030"/>
                <a:gridCol w="1054592"/>
                <a:gridCol w="1040524"/>
                <a:gridCol w="838298"/>
                <a:gridCol w="1100030"/>
                <a:gridCol w="1100030"/>
                <a:gridCol w="1100030"/>
                <a:gridCol w="1100030"/>
                <a:gridCol w="1100030"/>
                <a:gridCol w="1100030"/>
                <a:gridCol w="1558376"/>
              </a:tblGrid>
              <a:tr h="37465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20.Sept.2019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DAQ 6200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3746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Counter Pair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Time (s)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Spacing (m)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 – 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3.52E-09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0.91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v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2.78E+08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1 - 3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6.07E-09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1.68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1 - 4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6.02E-09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1.71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2 - 3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2.77E-09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0.77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2 - 4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2.75E-09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0.8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3 - 4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2.00E-11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0.03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808287950"/>
              </p:ext>
            </p:extLst>
          </p:nvPr>
        </p:nvGraphicFramePr>
        <p:xfrm>
          <a:off x="0" y="20196175"/>
          <a:ext cx="4021138" cy="1965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7426600"/>
              </p:ext>
            </p:extLst>
          </p:nvPr>
        </p:nvGraphicFramePr>
        <p:xfrm>
          <a:off x="3426371" y="1671145"/>
          <a:ext cx="6831725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7059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562928"/>
              </p:ext>
            </p:extLst>
          </p:nvPr>
        </p:nvGraphicFramePr>
        <p:xfrm>
          <a:off x="998483" y="714703"/>
          <a:ext cx="9301655" cy="5533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810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Shower Triangle Study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8788845"/>
              </p:ext>
            </p:extLst>
          </p:nvPr>
        </p:nvGraphicFramePr>
        <p:xfrm>
          <a:off x="2" y="1674390"/>
          <a:ext cx="12191998" cy="33447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3329"/>
                <a:gridCol w="619768"/>
                <a:gridCol w="2111085"/>
                <a:gridCol w="1007122"/>
                <a:gridCol w="832813"/>
                <a:gridCol w="1221031"/>
                <a:gridCol w="819150"/>
                <a:gridCol w="1114425"/>
                <a:gridCol w="3343275"/>
              </a:tblGrid>
              <a:tr h="302022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Indoor Study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6213" marR="6213" marT="621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All need to normalize by duration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</a:tr>
              <a:tr h="5732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Experiment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DAQ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Date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Time Duration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Geometry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Side Length (m)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Events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Coincidence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Comment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ctr"/>
                </a:tc>
              </a:tr>
              <a:tr h="338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Shower Triangle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6690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06.September.2015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14:34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Stack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38988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</a:tr>
              <a:tr h="338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Shower Triangle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6690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04.November.2015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0:56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Array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0.50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442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</a:tr>
              <a:tr h="338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Shower Triangle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6690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04.November.2015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12:58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Array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1.00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108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</a:tr>
              <a:tr h="3387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Shower Triangle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6690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04.November.2015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17:00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Array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1.50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99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</a:tr>
              <a:tr h="35749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Shower Triangle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6690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04.November.2015 - 05.November.2015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22:29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Array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</a:rPr>
                        <a:t>2.00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37+ 274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Crosses midnight UTC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13" marR="6213" marT="6213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178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Muon Lifetime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9370980"/>
              </p:ext>
            </p:extLst>
          </p:nvPr>
        </p:nvGraphicFramePr>
        <p:xfrm>
          <a:off x="0" y="2257424"/>
          <a:ext cx="12191996" cy="46005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1570"/>
                <a:gridCol w="1657755"/>
                <a:gridCol w="780644"/>
                <a:gridCol w="886691"/>
                <a:gridCol w="857135"/>
                <a:gridCol w="886691"/>
                <a:gridCol w="857135"/>
                <a:gridCol w="1218104"/>
                <a:gridCol w="885825"/>
                <a:gridCol w="659589"/>
                <a:gridCol w="724130"/>
                <a:gridCol w="2216727"/>
              </a:tblGrid>
              <a:tr h="12039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DAQ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Date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Configuration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Position Channel 1 (m)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Position Channel 2 (m)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Position Channel 3  (m)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Position Channel 4  (m)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Coincidence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Gate Width (seconds)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Bins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Lifetime (</a:t>
                      </a:r>
                      <a:r>
                        <a:rPr lang="el-GR" sz="1400" u="none" strike="noStrike">
                          <a:effectLst/>
                        </a:rPr>
                        <a:t>μ</a:t>
                      </a:r>
                      <a:r>
                        <a:rPr lang="en-US" sz="1400" u="none" strike="noStrike">
                          <a:effectLst/>
                        </a:rPr>
                        <a:t>S)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Comments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</a:tr>
              <a:tr h="4852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6234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21.December.2017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Stacked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0.12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0.1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x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1.00E-05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2.1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Run under OLD program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</a:tr>
              <a:tr h="4852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6234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22.December.2017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Stacked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x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1.00E-05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2.25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Run under OLD program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</a:tr>
              <a:tr h="4852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6234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23.December.2017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Stacked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x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1.00E-05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40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2.24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Run under OLD program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</a:tr>
              <a:tr h="4852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6234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24.December.2017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Stacked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x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1.00E-05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1.99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Run under OLD program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</a:tr>
              <a:tr h="4852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6234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25.December.2017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Stacked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x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1.00E-05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2.36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Run under OLD program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</a:tr>
              <a:tr h="4852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6234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26.December.2017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Stacked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x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1.00E-05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2.06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Run under OLD program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</a:tr>
              <a:tr h="4852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6234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27.December.2017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Stacked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0.1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x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1.00E-05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2.29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Run under OLD program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23" marR="5423" marT="5423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424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5353756"/>
              </p:ext>
            </p:extLst>
          </p:nvPr>
        </p:nvGraphicFramePr>
        <p:xfrm>
          <a:off x="0" y="1304925"/>
          <a:ext cx="12192000" cy="5343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4364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Shower Study 3.8 km Separation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4394235"/>
              </p:ext>
            </p:extLst>
          </p:nvPr>
        </p:nvGraphicFramePr>
        <p:xfrm>
          <a:off x="47625" y="2209796"/>
          <a:ext cx="12087225" cy="33909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7553"/>
                <a:gridCol w="2852703"/>
                <a:gridCol w="1999833"/>
                <a:gridCol w="1264600"/>
                <a:gridCol w="2852703"/>
                <a:gridCol w="1999833"/>
              </a:tblGrid>
              <a:tr h="9149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DAQ 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Date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Configuration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DAQ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Date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Configuration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</a:tr>
              <a:tr h="3196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6200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07.February.2020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Stacked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6845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07.February.2020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Stacked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3196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6200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08.February.2020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Stacked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6845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08.February.2020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Stacked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3196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6200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09.February.2020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Stacked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6845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09.February.2020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Stacked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5930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6200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10.February.2020 -0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Stacked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6845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10.February.2020 -0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Stacked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5930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6200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10.February.2020 -1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Stacked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6845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10.February.2020 -1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Stacked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3307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6200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11.February.2020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Stacked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6845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11.February.2020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Stacked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948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Barometric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84798" cy="4195481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Any stacked file lends itself to barometric studies</a:t>
            </a:r>
          </a:p>
          <a:p>
            <a:endParaRPr lang="en-US" sz="2800" dirty="0"/>
          </a:p>
          <a:p>
            <a:r>
              <a:rPr lang="en-US" sz="2800" dirty="0" smtClean="0"/>
              <a:t>Days may be concatenated together under Flux study. Barometer tool will show concatenated Blessing Charts.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8683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536" y="147216"/>
            <a:ext cx="9404723" cy="1400530"/>
          </a:xfrm>
        </p:spPr>
        <p:txBody>
          <a:bodyPr/>
          <a:lstStyle/>
          <a:p>
            <a:r>
              <a:rPr lang="en-US" dirty="0" smtClean="0"/>
              <a:t>Classroom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862" y="1171575"/>
            <a:ext cx="11256579" cy="5181599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en-US" sz="2400" dirty="0" smtClean="0"/>
              <a:t>In most studies, enough files for individualized assignment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Simple studies, such as speed of muons, taking averages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/>
              <a:t>More complex with histograms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/>
              <a:t>Outlier error analysis</a:t>
            </a:r>
          </a:p>
          <a:p>
            <a:pPr lvl="1">
              <a:spcAft>
                <a:spcPts val="600"/>
              </a:spcAft>
            </a:pPr>
            <a:r>
              <a:rPr lang="en-US" sz="2400" dirty="0" smtClean="0"/>
              <a:t>Differentiated Instruction possibilities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Multiple sections of course can build analysis cooperatively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Poster writing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Reflection and metacognition of process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More difficult problems, such as shower study at 3.8 km available for enrichment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What else can be asked of the data set?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496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Might Lunar Shadow be buried within the data set?</a:t>
            </a:r>
          </a:p>
          <a:p>
            <a:r>
              <a:rPr lang="en-US" sz="2800" dirty="0" smtClean="0"/>
              <a:t>Severe weather</a:t>
            </a:r>
          </a:p>
          <a:p>
            <a:r>
              <a:rPr lang="en-US" sz="2800" dirty="0" smtClean="0"/>
              <a:t>. . . Only limited by imagination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9361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411" y="198718"/>
            <a:ext cx="9404723" cy="1400530"/>
          </a:xfrm>
        </p:spPr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07" y="1233487"/>
            <a:ext cx="9998093" cy="517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5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709" y="2117352"/>
            <a:ext cx="8946541" cy="4195481"/>
          </a:xfrm>
        </p:spPr>
        <p:txBody>
          <a:bodyPr>
            <a:normAutofit/>
          </a:bodyPr>
          <a:lstStyle/>
          <a:p>
            <a:r>
              <a:rPr lang="en-US" sz="3200" dirty="0" smtClean="0"/>
              <a:t>Nathan Unterman</a:t>
            </a:r>
          </a:p>
          <a:p>
            <a:endParaRPr lang="en-US" sz="3200" dirty="0"/>
          </a:p>
          <a:p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  <a:hlinkClick r:id="rId2"/>
              </a:rPr>
              <a:t>nunterman@gmail.com</a:t>
            </a:r>
            <a:endParaRPr lang="en-US" sz="3200" dirty="0" smtClean="0">
              <a:solidFill>
                <a:schemeClr val="tx1">
                  <a:lumMod val="95000"/>
                </a:schemeClr>
              </a:solidFill>
            </a:endParaRPr>
          </a:p>
          <a:p>
            <a:endParaRPr lang="en-US" sz="3200" dirty="0"/>
          </a:p>
          <a:p>
            <a:r>
              <a:rPr lang="en-US" sz="3200" dirty="0" smtClean="0"/>
              <a:t>773 758-0464</a:t>
            </a:r>
            <a:endParaRPr lang="en-US" sz="3200" dirty="0"/>
          </a:p>
        </p:txBody>
      </p:sp>
      <p:pic>
        <p:nvPicPr>
          <p:cNvPr id="2050" name="Picture 2" descr="Nathan Unterman - Google+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950" y="1530349"/>
            <a:ext cx="3725074" cy="373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68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893</TotalTime>
  <Words>959</Words>
  <Application>Microsoft Office PowerPoint</Application>
  <PresentationFormat>Widescreen</PresentationFormat>
  <Paragraphs>486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Arial Black</vt:lpstr>
      <vt:lpstr>Calibri</vt:lpstr>
      <vt:lpstr>Century Gothic</vt:lpstr>
      <vt:lpstr>Wingdings 3</vt:lpstr>
      <vt:lpstr>Ion</vt:lpstr>
      <vt:lpstr>Using eLab Without a Detector</vt:lpstr>
      <vt:lpstr>Golden Files</vt:lpstr>
      <vt:lpstr>Tools </vt:lpstr>
      <vt:lpstr>PowerPoint Presentation</vt:lpstr>
      <vt:lpstr>Blessing Files</vt:lpstr>
      <vt:lpstr>File Search </vt:lpstr>
      <vt:lpstr>Available Files</vt:lpstr>
      <vt:lpstr>Time of Flight and Angle of Acceptance</vt:lpstr>
      <vt:lpstr>PowerPoint Presentation</vt:lpstr>
      <vt:lpstr>PowerPoint Presentation</vt:lpstr>
      <vt:lpstr>Angle of Acceptance Analysis</vt:lpstr>
      <vt:lpstr>Angle of Acceptance</vt:lpstr>
      <vt:lpstr>Speed of Muon</vt:lpstr>
      <vt:lpstr>PowerPoint Presentation</vt:lpstr>
      <vt:lpstr>Shower Triangle Study</vt:lpstr>
      <vt:lpstr>Muon Lifetime</vt:lpstr>
      <vt:lpstr>PowerPoint Presentation</vt:lpstr>
      <vt:lpstr>Shower Study 3.8 km Separation</vt:lpstr>
      <vt:lpstr>Barometric Studies</vt:lpstr>
      <vt:lpstr>Classroom Strategies</vt:lpstr>
      <vt:lpstr>Other Studies</vt:lpstr>
      <vt:lpstr>Questions?</vt:lpstr>
      <vt:lpstr>Contact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eLab Without a Detector</dc:title>
  <dc:creator>Nathan Unterman</dc:creator>
  <cp:lastModifiedBy>Nathan A. Unterman</cp:lastModifiedBy>
  <cp:revision>19</cp:revision>
  <dcterms:created xsi:type="dcterms:W3CDTF">2021-06-11T07:41:34Z</dcterms:created>
  <dcterms:modified xsi:type="dcterms:W3CDTF">2021-07-28T14:52:23Z</dcterms:modified>
</cp:coreProperties>
</file>